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7"/>
  </p:notesMasterIdLst>
  <p:sldIdLst>
    <p:sldId id="359" r:id="rId4"/>
    <p:sldId id="270" r:id="rId5"/>
    <p:sldId id="352" r:id="rId6"/>
    <p:sldId id="283" r:id="rId7"/>
    <p:sldId id="287" r:id="rId8"/>
    <p:sldId id="348" r:id="rId9"/>
    <p:sldId id="358" r:id="rId10"/>
    <p:sldId id="357" r:id="rId11"/>
    <p:sldId id="356" r:id="rId12"/>
    <p:sldId id="355" r:id="rId13"/>
    <p:sldId id="350" r:id="rId14"/>
    <p:sldId id="360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AB4B-FF39-463E-A704-86FB9EB9CC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171B-EEE0-4570-A91B-54242952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097C396-E60B-9DAA-0719-A05FB8FF0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1AA7233F-3908-4420-8365-0A5512711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3B24DB5-F783-F1EC-28A2-C8561862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2F111AE-D91C-29BD-41E1-A3B4FF20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F868838-E32F-D6BA-1AF3-5AC044E3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C36F76-0971-8F75-0355-B938B296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CC57522E-1783-8B9A-BB18-E0602910A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25A44B2-E073-3AC8-2C5C-30B29F5F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062A60B-4977-AFC0-555E-CEDF7B78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38D7DAA-4B1F-F8B7-889C-0A262B6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91BB42B8-65EC-2D44-E5C7-6E8904CF1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C7D80563-7876-AF5C-CC41-04EE6F647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9C4E654-DECC-76DF-011D-3E8D9B8B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9E1AE9A-E662-1D19-1437-91C5AC68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CA69269-B2DB-CBE2-C6F6-4EA7BA52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5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4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69543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32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36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0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13531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6089984-4A3A-18F8-CD3F-2ABE631A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454F123-0B67-E62C-CB8F-8C9AA4BA4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6329EA-E2D1-24E9-FD5E-A32D4E9F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4EFD76F-94B7-0C70-D372-78507A2A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29EA3FD-D670-CD96-7034-FB93A93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2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08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167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997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31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062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278325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065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655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300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43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3BFAF32-7174-2EFD-4A64-1CA7B177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E0C48F8B-BC16-7035-D7D1-B7E62FCDE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B7FFF65-79A2-26F2-36A7-47E46A22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A23BE1F-7399-809D-3F19-49028890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311DA87-08AF-92B9-1053-425F7303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5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044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89703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514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969955-F015-5193-7D5B-6193E2DE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D9B82DE-0666-B9B1-3E07-BE27D9DE9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0A7444B-423C-3FAD-2378-42FF0CB0D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9ACE530C-3D25-AAB7-A3D6-459EEBCF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FF7ABDC-965F-0510-CD4B-FA0D7BBF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6415C7E-FE3C-32A2-2E9D-F7E52313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B1737C4-5205-9B86-0CB1-9E54158E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7DBBC89-568D-0A67-8306-5D663FB4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9F327F2-3F91-6246-6D44-FD75D208F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19449C1B-952C-AEE3-3327-F25904396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28A11C22-24ED-CF83-E6D8-FBFC8D80D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D9A5C0CA-AFB9-2C86-FA6B-0E2A040D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6A3CAB0B-D6AB-77F3-83B6-0D6FEDC8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D9E127D-02ED-6F3D-FFCB-0DDBC76C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8CAB13-48D4-5E70-6626-B6A08A8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DB1D0030-BCC4-FCA4-60A5-40D2519D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6356087F-DEC1-595B-1628-DE491505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27F14872-6570-31B8-9B0F-C133A2AC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C5FAC54D-36D8-32EC-ABFF-0D03E703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9520DE81-4A74-2550-8B6C-DB637C1A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20E97C99-A0FB-649C-8BF8-6B4F72BA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2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D7BB31-1029-510E-5359-532071A8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1D52C93-E56D-C731-9D13-025AA426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2077F70-65F5-EDF4-46D2-B6414BEE1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9E34F39-BA3B-F1C8-859E-3584EBE0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A740E54-0A05-D81D-30AF-54575697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99295A7-0608-B80F-DD95-47258EDC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C8F574-3DF8-4D97-A533-17BC6F3C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136A6D50-82B7-2C22-C702-6F58D18BF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EDD75816-2F6E-A980-1233-939A8CF60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637BC776-71CB-3B1E-5051-EF95D147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CACB7997-CA11-701E-7EA2-A6F921F0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557A6113-5B6B-248D-CD79-59AFB3EA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3CA46925-67E0-3498-6A2F-79809200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317727B-D1FD-B9EE-FA01-3B09CD98E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64DE8BB-A9E9-66C7-ABBE-0C1881C5A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AA2A-4508-4716-B4FC-B7EEBACD0E1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E9B65FD-A577-8950-71A5-E46DEFDF7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D2CFBBD-0114-7C70-CBDF-BE480B8C6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671D-C46F-4849-890C-87DCC5C2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03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5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C9C22-AE04-43A4-8603-3C713008E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89759"/>
            <a:ext cx="11756571" cy="2295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45C2B1-7F22-4620-8097-6D8DFD05ABC1}"/>
              </a:ext>
            </a:extLst>
          </p:cNvPr>
          <p:cNvSpPr txBox="1"/>
          <p:nvPr/>
        </p:nvSpPr>
        <p:spPr>
          <a:xfrm>
            <a:off x="606489" y="3335451"/>
            <a:ext cx="1117807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sz="2800" i="1" dirty="0"/>
              <a:t>Процедура BG-RRP-1.015- „</a:t>
            </a:r>
            <a:r>
              <a:rPr lang="ru-RU" sz="2800" i="1" dirty="0" err="1"/>
              <a:t>Училищна</a:t>
            </a:r>
            <a:r>
              <a:rPr lang="ru-RU" sz="2800" i="1" dirty="0"/>
              <a:t> STEM среда“ по </a:t>
            </a:r>
            <a:r>
              <a:rPr lang="ru-RU" sz="2800" i="1" dirty="0" err="1"/>
              <a:t>Националния</a:t>
            </a:r>
            <a:r>
              <a:rPr lang="ru-RU" sz="2800" i="1" dirty="0"/>
              <a:t> план за </a:t>
            </a:r>
            <a:r>
              <a:rPr lang="ru-RU" sz="2800" i="1" dirty="0" err="1"/>
              <a:t>възстановяване</a:t>
            </a:r>
            <a:r>
              <a:rPr lang="ru-RU" sz="2800" i="1" dirty="0"/>
              <a:t> и </a:t>
            </a:r>
            <a:r>
              <a:rPr lang="ru-RU" sz="2800" i="1" dirty="0" err="1"/>
              <a:t>устойчивост</a:t>
            </a:r>
            <a:r>
              <a:rPr lang="ru-RU" sz="2800" i="1" dirty="0"/>
              <a:t> на </a:t>
            </a:r>
            <a:r>
              <a:rPr lang="ru-RU" sz="2800" i="1" dirty="0" err="1"/>
              <a:t>Република</a:t>
            </a:r>
            <a:r>
              <a:rPr lang="ru-RU" sz="2800" i="1" dirty="0"/>
              <a:t> </a:t>
            </a:r>
            <a:r>
              <a:rPr lang="ru-RU" sz="2800" i="1" dirty="0" err="1"/>
              <a:t>България</a:t>
            </a:r>
            <a:r>
              <a:rPr lang="ru-RU" sz="2800" i="1" dirty="0"/>
              <a:t>, </a:t>
            </a:r>
            <a:r>
              <a:rPr lang="ru-RU" sz="2800" i="1" dirty="0" err="1"/>
              <a:t>финансиран</a:t>
            </a:r>
            <a:r>
              <a:rPr lang="ru-RU" sz="2800" i="1" dirty="0"/>
              <a:t> от </a:t>
            </a:r>
            <a:r>
              <a:rPr lang="ru-RU" sz="2800" i="1" dirty="0" err="1"/>
              <a:t>Европейския</a:t>
            </a:r>
            <a:r>
              <a:rPr lang="ru-RU" sz="2800" i="1" dirty="0"/>
              <a:t> </a:t>
            </a:r>
            <a:r>
              <a:rPr lang="ru-RU" sz="2800" i="1" dirty="0" err="1"/>
              <a:t>съюз</a:t>
            </a:r>
            <a:r>
              <a:rPr lang="ru-RU" sz="2800" i="1" dirty="0"/>
              <a:t> – </a:t>
            </a:r>
            <a:r>
              <a:rPr lang="ru-RU" sz="2800" i="1" dirty="0" err="1"/>
              <a:t>NextGenerationEU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8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572" y="2376737"/>
            <a:ext cx="5459792" cy="608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940" y="2526987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Очаквани резултати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2970" y="4004102"/>
            <a:ext cx="6960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</a:t>
            </a:r>
            <a:r>
              <a:rPr lang="bg-BG" sz="1800" dirty="0"/>
              <a:t>Изграждане на високотехнологичен </a:t>
            </a:r>
            <a:r>
              <a:rPr lang="en-US" sz="1800" dirty="0"/>
              <a:t>STEM </a:t>
            </a:r>
            <a:r>
              <a:rPr lang="bg-BG" sz="1800" dirty="0"/>
              <a:t>център</a:t>
            </a:r>
          </a:p>
          <a:p>
            <a:r>
              <a:rPr lang="en-US" sz="1800" dirty="0"/>
              <a:t>- </a:t>
            </a:r>
            <a:r>
              <a:rPr lang="bg-BG" sz="1800" dirty="0"/>
              <a:t>Повишена ангажираност на учениците към науките</a:t>
            </a:r>
          </a:p>
          <a:p>
            <a:r>
              <a:rPr lang="en-US" sz="1800" dirty="0"/>
              <a:t>- </a:t>
            </a:r>
            <a:r>
              <a:rPr lang="bg-BG" sz="1800" dirty="0"/>
              <a:t>Внедряване на иновативни методи за преподаване</a:t>
            </a:r>
          </a:p>
          <a:p>
            <a:r>
              <a:rPr lang="en-US" sz="1800" dirty="0"/>
              <a:t>- </a:t>
            </a:r>
            <a:r>
              <a:rPr lang="bg-BG" sz="1800" dirty="0"/>
              <a:t>Подобряване на дигиталните компетентности на учениците</a:t>
            </a:r>
          </a:p>
          <a:p>
            <a:r>
              <a:rPr lang="bg-BG" sz="1800" dirty="0"/>
              <a:t>- Увеличаване на интереса към инженерни и технически специалности</a:t>
            </a:r>
          </a:p>
          <a:p>
            <a:r>
              <a:rPr lang="bg-BG" dirty="0"/>
              <a:t>- Стимулиране на желанието за учене у учениците чрез комбинирани практически и теоретични уроци.</a:t>
            </a:r>
            <a:endParaRPr lang="bg-BG" sz="1800" dirty="0"/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40001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F7A4547-4CFB-4732-A158-12E6B9301AC6}"/>
              </a:ext>
            </a:extLst>
          </p:cNvPr>
          <p:cNvSpPr/>
          <p:nvPr/>
        </p:nvSpPr>
        <p:spPr>
          <a:xfrm>
            <a:off x="3155016" y="0"/>
            <a:ext cx="5994394" cy="685800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24D37-244D-498F-AE24-66C62C4F8DAD}"/>
              </a:ext>
            </a:extLst>
          </p:cNvPr>
          <p:cNvGrpSpPr/>
          <p:nvPr/>
        </p:nvGrpSpPr>
        <p:grpSpPr>
          <a:xfrm>
            <a:off x="3914476" y="4555624"/>
            <a:ext cx="4475473" cy="1939175"/>
            <a:chOff x="3915415" y="4558817"/>
            <a:chExt cx="4475473" cy="19391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0CFDAC-A3DA-4215-80A6-FEF4E61DBEDC}"/>
                </a:ext>
              </a:extLst>
            </p:cNvPr>
            <p:cNvGrpSpPr/>
            <p:nvPr/>
          </p:nvGrpSpPr>
          <p:grpSpPr>
            <a:xfrm>
              <a:off x="4287605" y="4577526"/>
              <a:ext cx="3653849" cy="833157"/>
              <a:chOff x="936675" y="2520386"/>
              <a:chExt cx="4007754" cy="91385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9BB155-D8E6-435B-97A0-7C842A8290E5}"/>
                  </a:ext>
                </a:extLst>
              </p:cNvPr>
              <p:cNvSpPr/>
              <p:nvPr/>
            </p:nvSpPr>
            <p:spPr>
              <a:xfrm>
                <a:off x="936675" y="2548416"/>
                <a:ext cx="885825" cy="8858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37079A8-B93C-4D0E-AA0D-40C0E3601D73}"/>
                  </a:ext>
                </a:extLst>
              </p:cNvPr>
              <p:cNvSpPr/>
              <p:nvPr/>
            </p:nvSpPr>
            <p:spPr>
              <a:xfrm>
                <a:off x="2010071" y="2520386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9292709-F25B-4F45-87D3-B7A57237846F}"/>
                  </a:ext>
                </a:extLst>
              </p:cNvPr>
              <p:cNvSpPr/>
              <p:nvPr/>
            </p:nvSpPr>
            <p:spPr>
              <a:xfrm>
                <a:off x="3021448" y="2528367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9AB8EC-BDD2-4A02-93AD-093DB5321F13}"/>
                  </a:ext>
                </a:extLst>
              </p:cNvPr>
              <p:cNvSpPr/>
              <p:nvPr/>
            </p:nvSpPr>
            <p:spPr>
              <a:xfrm>
                <a:off x="4058604" y="2536528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79F63CC-D434-40BD-A6AD-26E1C0DDF138}"/>
                </a:ext>
              </a:extLst>
            </p:cNvPr>
            <p:cNvSpPr/>
            <p:nvPr/>
          </p:nvSpPr>
          <p:spPr>
            <a:xfrm rot="10800000">
              <a:off x="5323047" y="4592242"/>
              <a:ext cx="716071" cy="793141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85CEF3-8E5F-44CA-A3C0-7F443F1699CF}"/>
                </a:ext>
              </a:extLst>
            </p:cNvPr>
            <p:cNvGrpSpPr/>
            <p:nvPr/>
          </p:nvGrpSpPr>
          <p:grpSpPr>
            <a:xfrm>
              <a:off x="7127564" y="4588494"/>
              <a:ext cx="846785" cy="822273"/>
              <a:chOff x="840117" y="147965"/>
              <a:chExt cx="4124248" cy="4004889"/>
            </a:xfrm>
            <a:solidFill>
              <a:schemeClr val="bg1"/>
            </a:solidFill>
          </p:grpSpPr>
          <p:sp>
            <p:nvSpPr>
              <p:cNvPr id="54" name="Round Same Side Corner Rectangle 4">
                <a:extLst>
                  <a:ext uri="{FF2B5EF4-FFF2-40B4-BE49-F238E27FC236}">
                    <a16:creationId xmlns:a16="http://schemas.microsoft.com/office/drawing/2014/main" id="{B3A2E257-F0C3-4D39-97DC-ACAEC1ECF15C}"/>
                  </a:ext>
                </a:extLst>
              </p:cNvPr>
              <p:cNvSpPr/>
              <p:nvPr/>
            </p:nvSpPr>
            <p:spPr>
              <a:xfrm rot="5400000">
                <a:off x="2224980" y="-1236898"/>
                <a:ext cx="1193377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Round Same Side Corner Rectangle 6">
                <a:extLst>
                  <a:ext uri="{FF2B5EF4-FFF2-40B4-BE49-F238E27FC236}">
                    <a16:creationId xmlns:a16="http://schemas.microsoft.com/office/drawing/2014/main" id="{AC1F39DB-72DE-4AC5-841B-E56824314D0B}"/>
                  </a:ext>
                </a:extLst>
              </p:cNvPr>
              <p:cNvSpPr/>
              <p:nvPr/>
            </p:nvSpPr>
            <p:spPr>
              <a:xfrm rot="10800000">
                <a:off x="1799226" y="940558"/>
                <a:ext cx="891395" cy="3202983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Round Same Side Corner Rectangle 8">
                <a:extLst>
                  <a:ext uri="{FF2B5EF4-FFF2-40B4-BE49-F238E27FC236}">
                    <a16:creationId xmlns:a16="http://schemas.microsoft.com/office/drawing/2014/main" id="{84DF9EFA-0B43-4BAE-9AF5-8E195799B81F}"/>
                  </a:ext>
                </a:extLst>
              </p:cNvPr>
              <p:cNvSpPr/>
              <p:nvPr/>
            </p:nvSpPr>
            <p:spPr>
              <a:xfrm rot="10800000">
                <a:off x="3362596" y="940558"/>
                <a:ext cx="1601769" cy="3212296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DE86F2-AC24-456D-A28B-53C5DD46E3A4}"/>
                </a:ext>
              </a:extLst>
            </p:cNvPr>
            <p:cNvSpPr/>
            <p:nvPr/>
          </p:nvSpPr>
          <p:spPr>
            <a:xfrm>
              <a:off x="4296954" y="4558817"/>
              <a:ext cx="801171" cy="820037"/>
            </a:xfrm>
            <a:custGeom>
              <a:avLst/>
              <a:gdLst>
                <a:gd name="connsiteX0" fmla="*/ 387816 w 801171"/>
                <a:gd name="connsiteY0" fmla="*/ 725145 h 820037"/>
                <a:gd name="connsiteX1" fmla="*/ 349507 w 801171"/>
                <a:gd name="connsiteY1" fmla="*/ 762326 h 820037"/>
                <a:gd name="connsiteX2" fmla="*/ 387816 w 801171"/>
                <a:gd name="connsiteY2" fmla="*/ 799506 h 820037"/>
                <a:gd name="connsiteX3" fmla="*/ 426126 w 801171"/>
                <a:gd name="connsiteY3" fmla="*/ 762326 h 820037"/>
                <a:gd name="connsiteX4" fmla="*/ 387816 w 801171"/>
                <a:gd name="connsiteY4" fmla="*/ 725145 h 820037"/>
                <a:gd name="connsiteX5" fmla="*/ 482137 w 801171"/>
                <a:gd name="connsiteY5" fmla="*/ 712752 h 820037"/>
                <a:gd name="connsiteX6" fmla="*/ 469368 w 801171"/>
                <a:gd name="connsiteY6" fmla="*/ 725145 h 820037"/>
                <a:gd name="connsiteX7" fmla="*/ 482137 w 801171"/>
                <a:gd name="connsiteY7" fmla="*/ 737539 h 820037"/>
                <a:gd name="connsiteX8" fmla="*/ 494908 w 801171"/>
                <a:gd name="connsiteY8" fmla="*/ 725145 h 820037"/>
                <a:gd name="connsiteX9" fmla="*/ 482137 w 801171"/>
                <a:gd name="connsiteY9" fmla="*/ 712752 h 820037"/>
                <a:gd name="connsiteX10" fmla="*/ 426126 w 801171"/>
                <a:gd name="connsiteY10" fmla="*/ 614789 h 820037"/>
                <a:gd name="connsiteX11" fmla="*/ 400586 w 801171"/>
                <a:gd name="connsiteY11" fmla="*/ 639576 h 820037"/>
                <a:gd name="connsiteX12" fmla="*/ 426126 w 801171"/>
                <a:gd name="connsiteY12" fmla="*/ 664363 h 820037"/>
                <a:gd name="connsiteX13" fmla="*/ 451665 w 801171"/>
                <a:gd name="connsiteY13" fmla="*/ 639576 h 820037"/>
                <a:gd name="connsiteX14" fmla="*/ 426126 w 801171"/>
                <a:gd name="connsiteY14" fmla="*/ 614789 h 820037"/>
                <a:gd name="connsiteX15" fmla="*/ 91518 w 801171"/>
                <a:gd name="connsiteY15" fmla="*/ 499973 h 820037"/>
                <a:gd name="connsiteX16" fmla="*/ 358693 w 801171"/>
                <a:gd name="connsiteY16" fmla="*/ 499973 h 820037"/>
                <a:gd name="connsiteX17" fmla="*/ 193665 w 801171"/>
                <a:gd name="connsiteY17" fmla="*/ 787775 h 820037"/>
                <a:gd name="connsiteX18" fmla="*/ 255078 w 801171"/>
                <a:gd name="connsiteY18" fmla="*/ 787775 h 820037"/>
                <a:gd name="connsiteX19" fmla="*/ 420106 w 801171"/>
                <a:gd name="connsiteY19" fmla="*/ 499973 h 820037"/>
                <a:gd name="connsiteX20" fmla="*/ 561448 w 801171"/>
                <a:gd name="connsiteY20" fmla="*/ 499973 h 820037"/>
                <a:gd name="connsiteX21" fmla="*/ 561448 w 801171"/>
                <a:gd name="connsiteY21" fmla="*/ 820037 h 820037"/>
                <a:gd name="connsiteX22" fmla="*/ 91518 w 801171"/>
                <a:gd name="connsiteY22" fmla="*/ 820037 h 820037"/>
                <a:gd name="connsiteX23" fmla="*/ 91518 w 801171"/>
                <a:gd name="connsiteY23" fmla="*/ 428467 h 820037"/>
                <a:gd name="connsiteX24" fmla="*/ 193665 w 801171"/>
                <a:gd name="connsiteY24" fmla="*/ 428467 h 820037"/>
                <a:gd name="connsiteX25" fmla="*/ 193665 w 801171"/>
                <a:gd name="connsiteY25" fmla="*/ 458207 h 820037"/>
                <a:gd name="connsiteX26" fmla="*/ 91518 w 801171"/>
                <a:gd name="connsiteY26" fmla="*/ 458207 h 820037"/>
                <a:gd name="connsiteX27" fmla="*/ 91518 w 801171"/>
                <a:gd name="connsiteY27" fmla="*/ 350506 h 820037"/>
                <a:gd name="connsiteX28" fmla="*/ 234524 w 801171"/>
                <a:gd name="connsiteY28" fmla="*/ 350506 h 820037"/>
                <a:gd name="connsiteX29" fmla="*/ 234524 w 801171"/>
                <a:gd name="connsiteY29" fmla="*/ 380246 h 820037"/>
                <a:gd name="connsiteX30" fmla="*/ 91518 w 801171"/>
                <a:gd name="connsiteY30" fmla="*/ 380246 h 820037"/>
                <a:gd name="connsiteX31" fmla="*/ 91518 w 801171"/>
                <a:gd name="connsiteY31" fmla="*/ 272545 h 820037"/>
                <a:gd name="connsiteX32" fmla="*/ 193665 w 801171"/>
                <a:gd name="connsiteY32" fmla="*/ 272545 h 820037"/>
                <a:gd name="connsiteX33" fmla="*/ 193665 w 801171"/>
                <a:gd name="connsiteY33" fmla="*/ 302285 h 820037"/>
                <a:gd name="connsiteX34" fmla="*/ 91518 w 801171"/>
                <a:gd name="connsiteY34" fmla="*/ 302285 h 820037"/>
                <a:gd name="connsiteX35" fmla="*/ 91518 w 801171"/>
                <a:gd name="connsiteY35" fmla="*/ 194584 h 820037"/>
                <a:gd name="connsiteX36" fmla="*/ 234524 w 801171"/>
                <a:gd name="connsiteY36" fmla="*/ 194584 h 820037"/>
                <a:gd name="connsiteX37" fmla="*/ 234524 w 801171"/>
                <a:gd name="connsiteY37" fmla="*/ 224325 h 820037"/>
                <a:gd name="connsiteX38" fmla="*/ 91518 w 801171"/>
                <a:gd name="connsiteY38" fmla="*/ 224325 h 820037"/>
                <a:gd name="connsiteX39" fmla="*/ 645381 w 801171"/>
                <a:gd name="connsiteY39" fmla="*/ 0 h 820037"/>
                <a:gd name="connsiteX40" fmla="*/ 706794 w 801171"/>
                <a:gd name="connsiteY40" fmla="*/ 0 h 820037"/>
                <a:gd name="connsiteX41" fmla="*/ 664546 w 801171"/>
                <a:gd name="connsiteY41" fmla="*/ 73679 h 820037"/>
                <a:gd name="connsiteX42" fmla="*/ 801171 w 801171"/>
                <a:gd name="connsiteY42" fmla="*/ 73942 h 820037"/>
                <a:gd name="connsiteX43" fmla="*/ 653817 w 801171"/>
                <a:gd name="connsiteY43" fmla="*/ 322784 h 820037"/>
                <a:gd name="connsiteX44" fmla="*/ 653817 w 801171"/>
                <a:gd name="connsiteY44" fmla="*/ 820037 h 820037"/>
                <a:gd name="connsiteX45" fmla="*/ 603865 w 801171"/>
                <a:gd name="connsiteY45" fmla="*/ 820037 h 820037"/>
                <a:gd name="connsiteX46" fmla="*/ 603865 w 801171"/>
                <a:gd name="connsiteY46" fmla="*/ 309741 h 820037"/>
                <a:gd name="connsiteX47" fmla="*/ 604857 w 801171"/>
                <a:gd name="connsiteY47" fmla="*/ 311410 h 820037"/>
                <a:gd name="connsiteX48" fmla="*/ 717035 w 801171"/>
                <a:gd name="connsiteY48" fmla="*/ 121973 h 820037"/>
                <a:gd name="connsiteX49" fmla="*/ 636943 w 801171"/>
                <a:gd name="connsiteY49" fmla="*/ 121818 h 820037"/>
                <a:gd name="connsiteX50" fmla="*/ 420106 w 801171"/>
                <a:gd name="connsiteY50" fmla="*/ 499973 h 820037"/>
                <a:gd name="connsiteX51" fmla="*/ 358693 w 801171"/>
                <a:gd name="connsiteY51" fmla="*/ 499973 h 820037"/>
                <a:gd name="connsiteX52" fmla="*/ 575598 w 801171"/>
                <a:gd name="connsiteY52" fmla="*/ 121700 h 820037"/>
                <a:gd name="connsiteX53" fmla="*/ 491907 w 801171"/>
                <a:gd name="connsiteY53" fmla="*/ 121539 h 820037"/>
                <a:gd name="connsiteX54" fmla="*/ 492414 w 801171"/>
                <a:gd name="connsiteY54" fmla="*/ 122392 h 820037"/>
                <a:gd name="connsiteX55" fmla="*/ 49952 w 801171"/>
                <a:gd name="connsiteY55" fmla="*/ 122392 h 820037"/>
                <a:gd name="connsiteX56" fmla="*/ 49952 w 801171"/>
                <a:gd name="connsiteY56" fmla="*/ 820037 h 820037"/>
                <a:gd name="connsiteX57" fmla="*/ 0 w 801171"/>
                <a:gd name="connsiteY57" fmla="*/ 820037 h 820037"/>
                <a:gd name="connsiteX58" fmla="*/ 0 w 801171"/>
                <a:gd name="connsiteY58" fmla="*/ 73913 h 820037"/>
                <a:gd name="connsiteX59" fmla="*/ 501562 w 801171"/>
                <a:gd name="connsiteY59" fmla="*/ 73913 h 820037"/>
                <a:gd name="connsiteX60" fmla="*/ 501236 w 801171"/>
                <a:gd name="connsiteY60" fmla="*/ 73365 h 820037"/>
                <a:gd name="connsiteX61" fmla="*/ 603201 w 801171"/>
                <a:gd name="connsiteY61" fmla="*/ 73561 h 8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01171" h="820037">
                  <a:moveTo>
                    <a:pt x="387816" y="725145"/>
                  </a:moveTo>
                  <a:cubicBezTo>
                    <a:pt x="366658" y="725145"/>
                    <a:pt x="349507" y="741791"/>
                    <a:pt x="349507" y="762326"/>
                  </a:cubicBezTo>
                  <a:cubicBezTo>
                    <a:pt x="349507" y="782860"/>
                    <a:pt x="366658" y="799506"/>
                    <a:pt x="387816" y="799506"/>
                  </a:cubicBezTo>
                  <a:cubicBezTo>
                    <a:pt x="408974" y="799506"/>
                    <a:pt x="426126" y="782860"/>
                    <a:pt x="426126" y="762326"/>
                  </a:cubicBezTo>
                  <a:cubicBezTo>
                    <a:pt x="426126" y="741791"/>
                    <a:pt x="408974" y="725145"/>
                    <a:pt x="387816" y="725145"/>
                  </a:cubicBezTo>
                  <a:close/>
                  <a:moveTo>
                    <a:pt x="482137" y="712752"/>
                  </a:moveTo>
                  <a:cubicBezTo>
                    <a:pt x="475085" y="712752"/>
                    <a:pt x="469368" y="718300"/>
                    <a:pt x="469368" y="725145"/>
                  </a:cubicBezTo>
                  <a:cubicBezTo>
                    <a:pt x="469368" y="731990"/>
                    <a:pt x="475085" y="737539"/>
                    <a:pt x="482137" y="737539"/>
                  </a:cubicBezTo>
                  <a:cubicBezTo>
                    <a:pt x="489191" y="737539"/>
                    <a:pt x="494908" y="731990"/>
                    <a:pt x="494908" y="725145"/>
                  </a:cubicBezTo>
                  <a:cubicBezTo>
                    <a:pt x="494908" y="718300"/>
                    <a:pt x="489191" y="712752"/>
                    <a:pt x="482137" y="712752"/>
                  </a:cubicBezTo>
                  <a:close/>
                  <a:moveTo>
                    <a:pt x="426126" y="614789"/>
                  </a:moveTo>
                  <a:cubicBezTo>
                    <a:pt x="412020" y="614789"/>
                    <a:pt x="400586" y="625887"/>
                    <a:pt x="400586" y="639576"/>
                  </a:cubicBezTo>
                  <a:cubicBezTo>
                    <a:pt x="400586" y="653266"/>
                    <a:pt x="412020" y="664363"/>
                    <a:pt x="426126" y="664363"/>
                  </a:cubicBezTo>
                  <a:cubicBezTo>
                    <a:pt x="440230" y="664363"/>
                    <a:pt x="451665" y="653266"/>
                    <a:pt x="451665" y="639576"/>
                  </a:cubicBezTo>
                  <a:cubicBezTo>
                    <a:pt x="451665" y="625887"/>
                    <a:pt x="440230" y="614789"/>
                    <a:pt x="426126" y="614789"/>
                  </a:cubicBezTo>
                  <a:close/>
                  <a:moveTo>
                    <a:pt x="91518" y="499973"/>
                  </a:moveTo>
                  <a:lnTo>
                    <a:pt x="358693" y="499973"/>
                  </a:lnTo>
                  <a:lnTo>
                    <a:pt x="193665" y="787775"/>
                  </a:lnTo>
                  <a:lnTo>
                    <a:pt x="255078" y="787775"/>
                  </a:lnTo>
                  <a:lnTo>
                    <a:pt x="420106" y="499973"/>
                  </a:lnTo>
                  <a:lnTo>
                    <a:pt x="561448" y="499973"/>
                  </a:lnTo>
                  <a:lnTo>
                    <a:pt x="561448" y="820037"/>
                  </a:lnTo>
                  <a:lnTo>
                    <a:pt x="91518" y="820037"/>
                  </a:lnTo>
                  <a:close/>
                  <a:moveTo>
                    <a:pt x="91518" y="428467"/>
                  </a:moveTo>
                  <a:lnTo>
                    <a:pt x="193665" y="428467"/>
                  </a:lnTo>
                  <a:lnTo>
                    <a:pt x="193665" y="458207"/>
                  </a:lnTo>
                  <a:lnTo>
                    <a:pt x="91518" y="458207"/>
                  </a:lnTo>
                  <a:close/>
                  <a:moveTo>
                    <a:pt x="91518" y="350506"/>
                  </a:moveTo>
                  <a:lnTo>
                    <a:pt x="234524" y="350506"/>
                  </a:lnTo>
                  <a:lnTo>
                    <a:pt x="234524" y="380246"/>
                  </a:lnTo>
                  <a:lnTo>
                    <a:pt x="91518" y="380246"/>
                  </a:lnTo>
                  <a:close/>
                  <a:moveTo>
                    <a:pt x="91518" y="272545"/>
                  </a:moveTo>
                  <a:lnTo>
                    <a:pt x="193665" y="272545"/>
                  </a:lnTo>
                  <a:lnTo>
                    <a:pt x="193665" y="302285"/>
                  </a:lnTo>
                  <a:lnTo>
                    <a:pt x="91518" y="302285"/>
                  </a:lnTo>
                  <a:close/>
                  <a:moveTo>
                    <a:pt x="91518" y="194584"/>
                  </a:moveTo>
                  <a:lnTo>
                    <a:pt x="234524" y="194584"/>
                  </a:lnTo>
                  <a:lnTo>
                    <a:pt x="234524" y="224325"/>
                  </a:lnTo>
                  <a:lnTo>
                    <a:pt x="91518" y="224325"/>
                  </a:lnTo>
                  <a:close/>
                  <a:moveTo>
                    <a:pt x="645381" y="0"/>
                  </a:moveTo>
                  <a:lnTo>
                    <a:pt x="706794" y="0"/>
                  </a:lnTo>
                  <a:lnTo>
                    <a:pt x="664546" y="73679"/>
                  </a:lnTo>
                  <a:lnTo>
                    <a:pt x="801171" y="73942"/>
                  </a:lnTo>
                  <a:lnTo>
                    <a:pt x="653817" y="322784"/>
                  </a:lnTo>
                  <a:lnTo>
                    <a:pt x="653817" y="820037"/>
                  </a:lnTo>
                  <a:lnTo>
                    <a:pt x="603865" y="820037"/>
                  </a:lnTo>
                  <a:lnTo>
                    <a:pt x="603865" y="309741"/>
                  </a:lnTo>
                  <a:lnTo>
                    <a:pt x="604857" y="311410"/>
                  </a:lnTo>
                  <a:lnTo>
                    <a:pt x="717035" y="121973"/>
                  </a:lnTo>
                  <a:lnTo>
                    <a:pt x="636943" y="121818"/>
                  </a:lnTo>
                  <a:lnTo>
                    <a:pt x="420106" y="499973"/>
                  </a:lnTo>
                  <a:lnTo>
                    <a:pt x="358693" y="499973"/>
                  </a:lnTo>
                  <a:lnTo>
                    <a:pt x="575598" y="121700"/>
                  </a:lnTo>
                  <a:lnTo>
                    <a:pt x="491907" y="121539"/>
                  </a:lnTo>
                  <a:lnTo>
                    <a:pt x="492414" y="122392"/>
                  </a:lnTo>
                  <a:lnTo>
                    <a:pt x="49952" y="122392"/>
                  </a:lnTo>
                  <a:lnTo>
                    <a:pt x="49952" y="820037"/>
                  </a:lnTo>
                  <a:lnTo>
                    <a:pt x="0" y="820037"/>
                  </a:lnTo>
                  <a:lnTo>
                    <a:pt x="0" y="73913"/>
                  </a:lnTo>
                  <a:lnTo>
                    <a:pt x="501562" y="73913"/>
                  </a:lnTo>
                  <a:lnTo>
                    <a:pt x="501236" y="73365"/>
                  </a:lnTo>
                  <a:lnTo>
                    <a:pt x="603201" y="73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Oval 21">
              <a:extLst>
                <a:ext uri="{FF2B5EF4-FFF2-40B4-BE49-F238E27FC236}">
                  <a16:creationId xmlns:a16="http://schemas.microsoft.com/office/drawing/2014/main" id="{E154D5D7-D2FA-44D6-AF85-EA479E7CCC32}"/>
                </a:ext>
              </a:extLst>
            </p:cNvPr>
            <p:cNvSpPr/>
            <p:nvPr/>
          </p:nvSpPr>
          <p:spPr>
            <a:xfrm rot="14306008">
              <a:off x="6124197" y="4640595"/>
              <a:ext cx="876201" cy="722183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Text Placeholder 1">
              <a:extLst>
                <a:ext uri="{FF2B5EF4-FFF2-40B4-BE49-F238E27FC236}">
                  <a16:creationId xmlns:a16="http://schemas.microsoft.com/office/drawing/2014/main" id="{F0CA9C97-D8F4-4F83-A4F4-842D973E6A32}"/>
                </a:ext>
              </a:extLst>
            </p:cNvPr>
            <p:cNvSpPr txBox="1">
              <a:spLocks/>
            </p:cNvSpPr>
            <p:nvPr/>
          </p:nvSpPr>
          <p:spPr>
            <a:xfrm>
              <a:off x="6238258" y="5902091"/>
              <a:ext cx="2152629" cy="595901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EDUCATION</a:t>
              </a:r>
            </a:p>
          </p:txBody>
        </p:sp>
        <p:sp>
          <p:nvSpPr>
            <p:cNvPr id="60" name="Text Placeholder 1">
              <a:extLst>
                <a:ext uri="{FF2B5EF4-FFF2-40B4-BE49-F238E27FC236}">
                  <a16:creationId xmlns:a16="http://schemas.microsoft.com/office/drawing/2014/main" id="{95A2178C-0B02-4D36-9925-FE433D7FC88F}"/>
                </a:ext>
              </a:extLst>
            </p:cNvPr>
            <p:cNvSpPr txBox="1">
              <a:spLocks/>
            </p:cNvSpPr>
            <p:nvPr/>
          </p:nvSpPr>
          <p:spPr>
            <a:xfrm>
              <a:off x="3915415" y="5857827"/>
              <a:ext cx="2394812" cy="595901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000" b="0" i="0" u="none" strike="noStrike" kern="1200" cap="none" spc="300" normalizeH="0" baseline="0" noProof="0" dirty="0">
                  <a:ln>
                    <a:noFill/>
                  </a:ln>
                  <a:solidFill>
                    <a:srgbClr val="E61358"/>
                  </a:solidFill>
                  <a:effectLst/>
                  <a:uLnTx/>
                  <a:uFillTx/>
                  <a:latin typeface="Arial"/>
                  <a:cs typeface="+mn-cs"/>
                </a:rPr>
                <a:t>S</a:t>
              </a:r>
              <a:r>
                <a:rPr kumimoji="0" lang="en-US" sz="4000" b="0" i="0" u="none" strike="noStrike" kern="1200" cap="none" spc="300" normalizeH="0" baseline="0" noProof="0" dirty="0">
                  <a:ln>
                    <a:noFill/>
                  </a:ln>
                  <a:solidFill>
                    <a:srgbClr val="ED7D1F"/>
                  </a:solidFill>
                  <a:effectLst/>
                  <a:uLnTx/>
                  <a:uFillTx/>
                  <a:latin typeface="Arial"/>
                  <a:cs typeface="+mn-cs"/>
                </a:rPr>
                <a:t>T</a:t>
              </a:r>
              <a:r>
                <a:rPr kumimoji="0" lang="en-US" sz="4000" b="0" i="0" u="none" strike="noStrike" kern="1200" cap="none" spc="300" normalizeH="0" baseline="0" noProof="0" dirty="0">
                  <a:ln>
                    <a:noFill/>
                  </a:ln>
                  <a:solidFill>
                    <a:srgbClr val="A0C82F"/>
                  </a:solidFill>
                  <a:effectLst/>
                  <a:uLnTx/>
                  <a:uFillTx/>
                  <a:latin typeface="Arial"/>
                  <a:cs typeface="+mn-cs"/>
                </a:rPr>
                <a:t>E</a:t>
              </a:r>
              <a:r>
                <a:rPr kumimoji="0" lang="en-US" sz="4000" b="0" i="0" u="none" strike="noStrike" kern="1200" cap="none" spc="300" normalizeH="0" baseline="0" noProof="0" dirty="0">
                  <a:ln>
                    <a:noFill/>
                  </a:ln>
                  <a:solidFill>
                    <a:srgbClr val="B44B97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90711CE-2F95-4D0A-91DD-2B7A5F03362A}"/>
                </a:ext>
              </a:extLst>
            </p:cNvPr>
            <p:cNvSpPr txBox="1"/>
            <p:nvPr/>
          </p:nvSpPr>
          <p:spPr>
            <a:xfrm>
              <a:off x="3915416" y="5613474"/>
              <a:ext cx="44754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61358"/>
                  </a:solidFill>
                  <a:effectLst/>
                  <a:uLnTx/>
                  <a:uFillTx/>
                  <a:latin typeface="Arial"/>
                  <a:cs typeface="+mn-cs"/>
                </a:rPr>
                <a:t>Science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1F"/>
                  </a:solidFill>
                  <a:effectLst/>
                  <a:uLnTx/>
                  <a:uFillTx/>
                  <a:latin typeface="Arial"/>
                  <a:cs typeface="+mn-cs"/>
                </a:rPr>
                <a:t>Technology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0C82F"/>
                  </a:solidFill>
                  <a:effectLst/>
                  <a:uLnTx/>
                  <a:uFillTx/>
                  <a:latin typeface="Arial"/>
                  <a:cs typeface="+mn-cs"/>
                </a:rPr>
                <a:t>Engineering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2B5D3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44B97"/>
                  </a:solidFill>
                  <a:effectLst/>
                  <a:uLnTx/>
                  <a:uFillTx/>
                  <a:latin typeface="Arial"/>
                  <a:cs typeface="+mn-cs"/>
                </a:rPr>
                <a:t>Mathematics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9127239-9D23-460D-BD52-AF62A44AC9D3}"/>
              </a:ext>
            </a:extLst>
          </p:cNvPr>
          <p:cNvSpPr txBox="1"/>
          <p:nvPr/>
        </p:nvSpPr>
        <p:spPr>
          <a:xfrm>
            <a:off x="3914476" y="1421445"/>
            <a:ext cx="4533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Проектът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„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Училищна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STEM среда“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ще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-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подпомогне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разитието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на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учениците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в STEM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дисциплините</a:t>
            </a:r>
            <a:r>
              <a:rPr lang="en-US" altLang="ko-KR" dirty="0">
                <a:solidFill>
                  <a:prstClr val="white"/>
                </a:solidFill>
                <a:latin typeface="Arial"/>
                <a:cs typeface="Arial" pitchFamily="34" charset="0"/>
              </a:rPr>
              <a:t>;</a:t>
            </a:r>
            <a:endParaRPr kumimoji="0" lang="ru-RU" altLang="ko-K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-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даде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възможност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за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по-добро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качество на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обучението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;</a:t>
            </a:r>
            <a:endParaRPr kumimoji="0" lang="ru-RU" altLang="ko-K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-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насърчи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използването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на нови технологии в </a:t>
            </a:r>
            <a:r>
              <a:rPr kumimoji="0" lang="ru-RU" altLang="ko-K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училищното</a:t>
            </a:r>
            <a:r>
              <a:rPr kumimoji="0" lang="ru-RU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образование</a:t>
            </a:r>
            <a:r>
              <a:rPr lang="en-US" altLang="ko-KR" noProof="0" dirty="0">
                <a:solidFill>
                  <a:prstClr val="white"/>
                </a:solidFill>
                <a:latin typeface="Arial"/>
                <a:cs typeface="Arial" pitchFamily="34" charset="0"/>
              </a:rPr>
              <a:t>;</a:t>
            </a:r>
            <a:endParaRPr lang="en-US" altLang="ko-KR" dirty="0">
              <a:solidFill>
                <a:prstClr val="white"/>
              </a:solidFill>
              <a:latin typeface="Arial"/>
              <a:cs typeface="Arial" pitchFamily="34" charset="0"/>
            </a:endParaRPr>
          </a:p>
          <a:p>
            <a:pPr lvl="0">
              <a:defRPr/>
            </a:pPr>
            <a:r>
              <a:rPr lang="en-US" altLang="ko-KR" dirty="0">
                <a:solidFill>
                  <a:prstClr val="white"/>
                </a:solidFill>
                <a:cs typeface="Arial" pitchFamily="34" charset="0"/>
              </a:rPr>
              <a:t>- </a:t>
            </a:r>
            <a:r>
              <a:rPr lang="ru-RU" altLang="ko-KR" dirty="0">
                <a:solidFill>
                  <a:prstClr val="white"/>
                </a:solidFill>
                <a:cs typeface="Arial" pitchFamily="34" charset="0"/>
              </a:rPr>
              <a:t>поощри и подкрепи </a:t>
            </a:r>
            <a:r>
              <a:rPr lang="ru-RU" altLang="ko-KR" dirty="0" err="1">
                <a:solidFill>
                  <a:prstClr val="white"/>
                </a:solidFill>
                <a:cs typeface="Arial" pitchFamily="34" charset="0"/>
              </a:rPr>
              <a:t>образователните</a:t>
            </a:r>
            <a:r>
              <a:rPr lang="ru-RU" altLang="ko-KR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altLang="ko-KR" dirty="0" err="1">
                <a:solidFill>
                  <a:prstClr val="white"/>
                </a:solidFill>
                <a:cs typeface="Arial" pitchFamily="34" charset="0"/>
              </a:rPr>
              <a:t>иновации</a:t>
            </a:r>
            <a:r>
              <a:rPr lang="ru-RU" altLang="ko-KR" dirty="0">
                <a:solidFill>
                  <a:prstClr val="white"/>
                </a:solidFill>
                <a:cs typeface="Arial" pitchFamily="34" charset="0"/>
              </a:rPr>
              <a:t> в </a:t>
            </a:r>
            <a:r>
              <a:rPr lang="ru-RU" altLang="ko-KR" dirty="0" err="1">
                <a:solidFill>
                  <a:prstClr val="white"/>
                </a:solidFill>
                <a:cs typeface="Arial" pitchFamily="34" charset="0"/>
              </a:rPr>
              <a:t>обучението</a:t>
            </a:r>
            <a:r>
              <a:rPr lang="en-US" altLang="ko-KR" dirty="0">
                <a:solidFill>
                  <a:prstClr val="white"/>
                </a:solidFill>
                <a:cs typeface="Arial" pitchFamily="34" charset="0"/>
              </a:rPr>
              <a:t>.</a:t>
            </a:r>
            <a:endParaRPr kumimoji="0" lang="ru-RU" altLang="ko-K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604E43-72B3-4863-B3E1-641F637D77CE}"/>
              </a:ext>
            </a:extLst>
          </p:cNvPr>
          <p:cNvSpPr txBox="1">
            <a:spLocks/>
          </p:cNvSpPr>
          <p:nvPr/>
        </p:nvSpPr>
        <p:spPr>
          <a:xfrm>
            <a:off x="3915415" y="321091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B44B97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DF7DF2-2419-4534-B30E-BB94C2ACCF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10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58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63B87F0-742B-48F6-A65E-A7F88278EBD4}"/>
              </a:ext>
            </a:extLst>
          </p:cNvPr>
          <p:cNvGrpSpPr/>
          <p:nvPr/>
        </p:nvGrpSpPr>
        <p:grpSpPr>
          <a:xfrm>
            <a:off x="2118744" y="1521681"/>
            <a:ext cx="2172940" cy="3992865"/>
            <a:chOff x="1601910" y="1859611"/>
            <a:chExt cx="2172940" cy="399286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A5E94F-89AA-47CA-BC84-E5A7B26F387E}"/>
                </a:ext>
              </a:extLst>
            </p:cNvPr>
            <p:cNvGrpSpPr/>
            <p:nvPr/>
          </p:nvGrpSpPr>
          <p:grpSpPr>
            <a:xfrm>
              <a:off x="2428776" y="2806283"/>
              <a:ext cx="717093" cy="721250"/>
              <a:chOff x="4959155" y="3251188"/>
              <a:chExt cx="717093" cy="7212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3EA7DF-8F43-4254-8665-F34C0EEE7BEE}"/>
                  </a:ext>
                </a:extLst>
              </p:cNvPr>
              <p:cNvSpPr/>
              <p:nvPr/>
            </p:nvSpPr>
            <p:spPr>
              <a:xfrm>
                <a:off x="4959155" y="3255344"/>
                <a:ext cx="717093" cy="717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F86C2A-4FC2-4AD1-A05A-0764C66A9368}"/>
                  </a:ext>
                </a:extLst>
              </p:cNvPr>
              <p:cNvSpPr/>
              <p:nvPr/>
            </p:nvSpPr>
            <p:spPr>
              <a:xfrm rot="10800000">
                <a:off x="5000681" y="3251188"/>
                <a:ext cx="635820" cy="704253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C7C141-538C-4733-BE9D-DE47CDFF0DA2}"/>
                </a:ext>
              </a:extLst>
            </p:cNvPr>
            <p:cNvGrpSpPr/>
            <p:nvPr/>
          </p:nvGrpSpPr>
          <p:grpSpPr>
            <a:xfrm>
              <a:off x="2383400" y="4442113"/>
              <a:ext cx="767252" cy="746866"/>
              <a:chOff x="7237336" y="2562075"/>
              <a:chExt cx="767252" cy="74686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FCE694-48A3-49D9-90DA-182CF2F35C30}"/>
                  </a:ext>
                </a:extLst>
              </p:cNvPr>
              <p:cNvSpPr/>
              <p:nvPr/>
            </p:nvSpPr>
            <p:spPr>
              <a:xfrm>
                <a:off x="7287495" y="2591847"/>
                <a:ext cx="717093" cy="71709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727D040-8CEB-44BE-B59F-B73831A95DD1}"/>
                  </a:ext>
                </a:extLst>
              </p:cNvPr>
              <p:cNvGrpSpPr/>
              <p:nvPr/>
            </p:nvGrpSpPr>
            <p:grpSpPr>
              <a:xfrm>
                <a:off x="7237336" y="2562075"/>
                <a:ext cx="745955" cy="731820"/>
                <a:chOff x="2323886" y="-2338162"/>
                <a:chExt cx="4091719" cy="4014207"/>
              </a:xfrm>
              <a:solidFill>
                <a:schemeClr val="bg1"/>
              </a:solidFill>
            </p:grpSpPr>
            <p:sp>
              <p:nvSpPr>
                <p:cNvPr id="17" name="Round Same Side Corner Rectangle 4">
                  <a:extLst>
                    <a:ext uri="{FF2B5EF4-FFF2-40B4-BE49-F238E27FC236}">
                      <a16:creationId xmlns:a16="http://schemas.microsoft.com/office/drawing/2014/main" id="{C031A545-2DC7-4F6F-9DE8-E8CB8668DD16}"/>
                    </a:ext>
                  </a:extLst>
                </p:cNvPr>
                <p:cNvSpPr/>
                <p:nvPr/>
              </p:nvSpPr>
              <p:spPr>
                <a:xfrm rot="5400000">
                  <a:off x="3708748" y="-3723024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Round Same Side Corner Rectangle 6">
                  <a:extLst>
                    <a:ext uri="{FF2B5EF4-FFF2-40B4-BE49-F238E27FC236}">
                      <a16:creationId xmlns:a16="http://schemas.microsoft.com/office/drawing/2014/main" id="{F4EA4F41-2873-4296-B8FE-8222F3722D5F}"/>
                    </a:ext>
                  </a:extLst>
                </p:cNvPr>
                <p:cNvSpPr/>
                <p:nvPr/>
              </p:nvSpPr>
              <p:spPr>
                <a:xfrm rot="10800000">
                  <a:off x="3044212" y="-1526942"/>
                  <a:ext cx="970082" cy="3202987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CE10ED88-CD2C-4E02-AE87-8248948499D1}"/>
                    </a:ext>
                  </a:extLst>
                </p:cNvPr>
                <p:cNvSpPr/>
                <p:nvPr/>
              </p:nvSpPr>
              <p:spPr>
                <a:xfrm rot="10800000">
                  <a:off x="4813835" y="-1594383"/>
                  <a:ext cx="1601770" cy="3212295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035F54-77E7-4E89-A864-71319E1F9945}"/>
                </a:ext>
              </a:extLst>
            </p:cNvPr>
            <p:cNvGrpSpPr/>
            <p:nvPr/>
          </p:nvGrpSpPr>
          <p:grpSpPr>
            <a:xfrm>
              <a:off x="2425921" y="1859611"/>
              <a:ext cx="722803" cy="968883"/>
              <a:chOff x="4174666" y="3101601"/>
              <a:chExt cx="722803" cy="96888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50802E-75ED-4B1F-BC51-C67FAA6ABE3B}"/>
                  </a:ext>
                </a:extLst>
              </p:cNvPr>
              <p:cNvSpPr/>
              <p:nvPr/>
            </p:nvSpPr>
            <p:spPr>
              <a:xfrm>
                <a:off x="4180376" y="3255344"/>
                <a:ext cx="717093" cy="7170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3487AC52-D9A8-4F69-B9D1-CC6A0BFF52FD}"/>
                  </a:ext>
                </a:extLst>
              </p:cNvPr>
              <p:cNvSpPr/>
              <p:nvPr/>
            </p:nvSpPr>
            <p:spPr>
              <a:xfrm>
                <a:off x="4174666" y="3101601"/>
                <a:ext cx="717093" cy="968883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184BB4C-82F7-4CE2-B21A-1350A9DF2806}"/>
                </a:ext>
              </a:extLst>
            </p:cNvPr>
            <p:cNvGrpSpPr/>
            <p:nvPr/>
          </p:nvGrpSpPr>
          <p:grpSpPr>
            <a:xfrm>
              <a:off x="2428776" y="3575580"/>
              <a:ext cx="717093" cy="778956"/>
              <a:chOff x="5737934" y="3255344"/>
              <a:chExt cx="717093" cy="77895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1B319B-8DD3-42DF-B3B1-48604C828E05}"/>
                  </a:ext>
                </a:extLst>
              </p:cNvPr>
              <p:cNvSpPr/>
              <p:nvPr/>
            </p:nvSpPr>
            <p:spPr>
              <a:xfrm>
                <a:off x="5737934" y="3255344"/>
                <a:ext cx="717093" cy="7170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96C97FD2-7BA4-4298-9D74-82DCCC21E0C5}"/>
                  </a:ext>
                </a:extLst>
              </p:cNvPr>
              <p:cNvSpPr/>
              <p:nvPr/>
            </p:nvSpPr>
            <p:spPr>
              <a:xfrm rot="14306008">
                <a:off x="5704639" y="3324674"/>
                <a:ext cx="778004" cy="64124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3AF59-8B35-446D-857D-888584558924}"/>
                </a:ext>
              </a:extLst>
            </p:cNvPr>
            <p:cNvSpPr/>
            <p:nvPr/>
          </p:nvSpPr>
          <p:spPr>
            <a:xfrm>
              <a:off x="1659521" y="1977532"/>
              <a:ext cx="579588" cy="75291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3FD064-9FB0-4549-B2F8-E0DD172BC3EA}"/>
                </a:ext>
              </a:extLst>
            </p:cNvPr>
            <p:cNvSpPr/>
            <p:nvPr/>
          </p:nvSpPr>
          <p:spPr>
            <a:xfrm>
              <a:off x="1660764" y="2784812"/>
              <a:ext cx="577103" cy="728085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6A2CF3-7AA3-427A-9E2E-295F7BD46ECC}"/>
                </a:ext>
              </a:extLst>
            </p:cNvPr>
            <p:cNvSpPr/>
            <p:nvPr/>
          </p:nvSpPr>
          <p:spPr>
            <a:xfrm>
              <a:off x="1677649" y="3567261"/>
              <a:ext cx="543332" cy="728085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3957D-AF12-4668-8FB5-1667B4AD452B}"/>
                </a:ext>
              </a:extLst>
            </p:cNvPr>
            <p:cNvSpPr/>
            <p:nvPr/>
          </p:nvSpPr>
          <p:spPr>
            <a:xfrm>
              <a:off x="1601910" y="4460894"/>
              <a:ext cx="694809" cy="728085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F6BDFE-3F4B-4CBF-8F41-4880E3309A29}"/>
                </a:ext>
              </a:extLst>
            </p:cNvPr>
            <p:cNvSpPr/>
            <p:nvPr/>
          </p:nvSpPr>
          <p:spPr>
            <a:xfrm rot="16200000">
              <a:off x="1687690" y="3765316"/>
              <a:ext cx="3797614" cy="376706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745CF0-BC98-4B16-B5F0-3B9E3ACE6378}"/>
              </a:ext>
            </a:extLst>
          </p:cNvPr>
          <p:cNvGrpSpPr/>
          <p:nvPr/>
        </p:nvGrpSpPr>
        <p:grpSpPr>
          <a:xfrm rot="5400000">
            <a:off x="6436077" y="-248288"/>
            <a:ext cx="3832209" cy="7679634"/>
            <a:chOff x="588974" y="2600732"/>
            <a:chExt cx="3832209" cy="42572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ED20E2-8DD1-4AE3-BF98-D6748B028B47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2CC955-92E1-4E02-8D3D-DB0AAD00957E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08D496-C22A-48E8-BD8C-2199B55F679A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4DF1D9-7FF4-4CFD-9A16-314845FF7691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B03861-7086-4809-8C05-77DD6A6D398D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C783C5-7232-4123-9517-2E43C3950F1A}"/>
              </a:ext>
            </a:extLst>
          </p:cNvPr>
          <p:cNvSpPr txBox="1"/>
          <p:nvPr/>
        </p:nvSpPr>
        <p:spPr>
          <a:xfrm>
            <a:off x="4541104" y="3150277"/>
            <a:ext cx="78715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Благодаря за вниманието!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-161290" y="5179677"/>
            <a:ext cx="121918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ОУ „Отец Паисий“ с. Искра обл. Пловдив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617653" y="40555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639111" y="32969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707549" y="43065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F84143-8B2F-4B60-AB0E-B788FA24E7AC}"/>
              </a:ext>
            </a:extLst>
          </p:cNvPr>
          <p:cNvSpPr/>
          <p:nvPr/>
        </p:nvSpPr>
        <p:spPr>
          <a:xfrm>
            <a:off x="7675414" y="43065"/>
            <a:ext cx="2095500" cy="4419600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6E7DCD-D7CB-4AFD-9171-716B8B743BE0}"/>
              </a:ext>
            </a:extLst>
          </p:cNvPr>
          <p:cNvSpPr/>
          <p:nvPr/>
        </p:nvSpPr>
        <p:spPr>
          <a:xfrm>
            <a:off x="1823642" y="2424716"/>
            <a:ext cx="1857375" cy="2059719"/>
          </a:xfrm>
          <a:custGeom>
            <a:avLst/>
            <a:gdLst>
              <a:gd name="connsiteX0" fmla="*/ 1062990 w 1828800"/>
              <a:gd name="connsiteY0" fmla="*/ 0 h 2057400"/>
              <a:gd name="connsiteX1" fmla="*/ 1751648 w 1828800"/>
              <a:gd name="connsiteY1" fmla="*/ 55245 h 2057400"/>
              <a:gd name="connsiteX2" fmla="*/ 1781175 w 1828800"/>
              <a:gd name="connsiteY2" fmla="*/ 518160 h 2057400"/>
              <a:gd name="connsiteX3" fmla="*/ 1485900 w 1828800"/>
              <a:gd name="connsiteY3" fmla="*/ 445770 h 2057400"/>
              <a:gd name="connsiteX4" fmla="*/ 1241108 w 1828800"/>
              <a:gd name="connsiteY4" fmla="*/ 425768 h 2057400"/>
              <a:gd name="connsiteX5" fmla="*/ 999173 w 1828800"/>
              <a:gd name="connsiteY5" fmla="*/ 466725 h 2057400"/>
              <a:gd name="connsiteX6" fmla="*/ 902970 w 1828800"/>
              <a:gd name="connsiteY6" fmla="*/ 625793 h 2057400"/>
              <a:gd name="connsiteX7" fmla="*/ 918210 w 1828800"/>
              <a:gd name="connsiteY7" fmla="*/ 681038 h 2057400"/>
              <a:gd name="connsiteX8" fmla="*/ 974408 w 1828800"/>
              <a:gd name="connsiteY8" fmla="*/ 743903 h 2057400"/>
              <a:gd name="connsiteX9" fmla="*/ 1082992 w 1828800"/>
              <a:gd name="connsiteY9" fmla="*/ 822960 h 2057400"/>
              <a:gd name="connsiteX10" fmla="*/ 1294448 w 1828800"/>
              <a:gd name="connsiteY10" fmla="*/ 950595 h 2057400"/>
              <a:gd name="connsiteX11" fmla="*/ 1438275 w 1828800"/>
              <a:gd name="connsiteY11" fmla="*/ 1030605 h 2057400"/>
              <a:gd name="connsiteX12" fmla="*/ 1586865 w 1828800"/>
              <a:gd name="connsiteY12" fmla="*/ 1119188 h 2057400"/>
              <a:gd name="connsiteX13" fmla="*/ 1706880 w 1828800"/>
              <a:gd name="connsiteY13" fmla="*/ 1222057 h 2057400"/>
              <a:gd name="connsiteX14" fmla="*/ 1784985 w 1828800"/>
              <a:gd name="connsiteY14" fmla="*/ 1315403 h 2057400"/>
              <a:gd name="connsiteX15" fmla="*/ 1824990 w 1828800"/>
              <a:gd name="connsiteY15" fmla="*/ 1401128 h 2057400"/>
              <a:gd name="connsiteX16" fmla="*/ 1838325 w 1828800"/>
              <a:gd name="connsiteY16" fmla="*/ 1493520 h 2057400"/>
              <a:gd name="connsiteX17" fmla="*/ 1758315 w 1828800"/>
              <a:gd name="connsiteY17" fmla="*/ 1735455 h 2057400"/>
              <a:gd name="connsiteX18" fmla="*/ 1529715 w 1828800"/>
              <a:gd name="connsiteY18" fmla="*/ 1925003 h 2057400"/>
              <a:gd name="connsiteX19" fmla="*/ 1176338 w 1828800"/>
              <a:gd name="connsiteY19" fmla="*/ 2028825 h 2057400"/>
              <a:gd name="connsiteX20" fmla="*/ 802958 w 1828800"/>
              <a:gd name="connsiteY20" fmla="*/ 2058353 h 2057400"/>
              <a:gd name="connsiteX21" fmla="*/ 27622 w 1828800"/>
              <a:gd name="connsiteY21" fmla="*/ 1991678 h 2057400"/>
              <a:gd name="connsiteX22" fmla="*/ 0 w 1828800"/>
              <a:gd name="connsiteY22" fmla="*/ 1510665 h 2057400"/>
              <a:gd name="connsiteX23" fmla="*/ 355283 w 1828800"/>
              <a:gd name="connsiteY23" fmla="*/ 1608773 h 2057400"/>
              <a:gd name="connsiteX24" fmla="*/ 642937 w 1828800"/>
              <a:gd name="connsiteY24" fmla="*/ 1636395 h 2057400"/>
              <a:gd name="connsiteX25" fmla="*/ 931545 w 1828800"/>
              <a:gd name="connsiteY25" fmla="*/ 1600200 h 2057400"/>
              <a:gd name="connsiteX26" fmla="*/ 1027748 w 1828800"/>
              <a:gd name="connsiteY26" fmla="*/ 1493520 h 2057400"/>
              <a:gd name="connsiteX27" fmla="*/ 1018223 w 1828800"/>
              <a:gd name="connsiteY27" fmla="*/ 1447800 h 2057400"/>
              <a:gd name="connsiteX28" fmla="*/ 982980 w 1828800"/>
              <a:gd name="connsiteY28" fmla="*/ 1398270 h 2057400"/>
              <a:gd name="connsiteX29" fmla="*/ 907733 w 1828800"/>
              <a:gd name="connsiteY29" fmla="*/ 1338263 h 2057400"/>
              <a:gd name="connsiteX30" fmla="*/ 526733 w 1828800"/>
              <a:gd name="connsiteY30" fmla="*/ 1106805 h 2057400"/>
              <a:gd name="connsiteX31" fmla="*/ 354330 w 1828800"/>
              <a:gd name="connsiteY31" fmla="*/ 992505 h 2057400"/>
              <a:gd name="connsiteX32" fmla="*/ 200025 w 1828800"/>
              <a:gd name="connsiteY32" fmla="*/ 858203 h 2057400"/>
              <a:gd name="connsiteX33" fmla="*/ 119063 w 1828800"/>
              <a:gd name="connsiteY33" fmla="*/ 731520 h 2057400"/>
              <a:gd name="connsiteX34" fmla="*/ 93345 w 1828800"/>
              <a:gd name="connsiteY34" fmla="*/ 595313 h 2057400"/>
              <a:gd name="connsiteX35" fmla="*/ 123825 w 1828800"/>
              <a:gd name="connsiteY35" fmla="*/ 426720 h 2057400"/>
              <a:gd name="connsiteX36" fmla="*/ 254318 w 1828800"/>
              <a:gd name="connsiteY36" fmla="*/ 234315 h 2057400"/>
              <a:gd name="connsiteX37" fmla="*/ 467678 w 1828800"/>
              <a:gd name="connsiteY37" fmla="*/ 91440 h 2057400"/>
              <a:gd name="connsiteX38" fmla="*/ 752475 w 1828800"/>
              <a:gd name="connsiteY38" fmla="*/ 20003 h 2057400"/>
              <a:gd name="connsiteX39" fmla="*/ 1062990 w 1828800"/>
              <a:gd name="connsiteY39" fmla="*/ 0 h 2057400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325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7375" h="2059719">
                <a:moveTo>
                  <a:pt x="1082040" y="0"/>
                </a:moveTo>
                <a:cubicBezTo>
                  <a:pt x="1292542" y="0"/>
                  <a:pt x="1483995" y="18097"/>
                  <a:pt x="1732598" y="55245"/>
                </a:cubicBezTo>
                <a:cubicBezTo>
                  <a:pt x="1736408" y="120015"/>
                  <a:pt x="1781175" y="382905"/>
                  <a:pt x="1800225" y="518160"/>
                </a:cubicBezTo>
                <a:cubicBezTo>
                  <a:pt x="1684973" y="482918"/>
                  <a:pt x="1599248" y="459105"/>
                  <a:pt x="1504950" y="445770"/>
                </a:cubicBezTo>
                <a:cubicBezTo>
                  <a:pt x="1409700" y="432435"/>
                  <a:pt x="1328738" y="425768"/>
                  <a:pt x="1260158" y="425768"/>
                </a:cubicBezTo>
                <a:cubicBezTo>
                  <a:pt x="1163003" y="425768"/>
                  <a:pt x="1082040" y="439103"/>
                  <a:pt x="1018223" y="466725"/>
                </a:cubicBezTo>
                <a:cubicBezTo>
                  <a:pt x="954405" y="494347"/>
                  <a:pt x="922020" y="584835"/>
                  <a:pt x="922020" y="625793"/>
                </a:cubicBezTo>
                <a:cubicBezTo>
                  <a:pt x="922020" y="644843"/>
                  <a:pt x="926783" y="662940"/>
                  <a:pt x="937260" y="681038"/>
                </a:cubicBezTo>
                <a:cubicBezTo>
                  <a:pt x="946785" y="699135"/>
                  <a:pt x="965835" y="720090"/>
                  <a:pt x="993458" y="743903"/>
                </a:cubicBezTo>
                <a:cubicBezTo>
                  <a:pt x="1021080" y="767715"/>
                  <a:pt x="1057275" y="794385"/>
                  <a:pt x="1102042" y="822960"/>
                </a:cubicBezTo>
                <a:cubicBezTo>
                  <a:pt x="1146810" y="851535"/>
                  <a:pt x="1217295" y="894397"/>
                  <a:pt x="1313498" y="950595"/>
                </a:cubicBezTo>
                <a:lnTo>
                  <a:pt x="1457325" y="1030605"/>
                </a:lnTo>
                <a:cubicBezTo>
                  <a:pt x="1497330" y="1055370"/>
                  <a:pt x="1559242" y="1084898"/>
                  <a:pt x="1605915" y="1119188"/>
                </a:cubicBezTo>
                <a:cubicBezTo>
                  <a:pt x="1651635" y="1154430"/>
                  <a:pt x="1691640" y="1188720"/>
                  <a:pt x="1725930" y="1222057"/>
                </a:cubicBezTo>
                <a:cubicBezTo>
                  <a:pt x="1759267" y="1256348"/>
                  <a:pt x="1785938" y="1286828"/>
                  <a:pt x="1804035" y="1315403"/>
                </a:cubicBezTo>
                <a:cubicBezTo>
                  <a:pt x="1822133" y="1343978"/>
                  <a:pt x="1835467" y="1372553"/>
                  <a:pt x="1844040" y="1401128"/>
                </a:cubicBezTo>
                <a:cubicBezTo>
                  <a:pt x="1852613" y="1429703"/>
                  <a:pt x="1857375" y="1460182"/>
                  <a:pt x="1857375" y="1493520"/>
                </a:cubicBezTo>
                <a:cubicBezTo>
                  <a:pt x="1857375" y="1578293"/>
                  <a:pt x="1830705" y="1659255"/>
                  <a:pt x="1777365" y="1735455"/>
                </a:cubicBezTo>
                <a:cubicBezTo>
                  <a:pt x="1724025" y="1812607"/>
                  <a:pt x="1647825" y="1875473"/>
                  <a:pt x="1548765" y="1925003"/>
                </a:cubicBezTo>
                <a:cubicBezTo>
                  <a:pt x="1449705" y="1974532"/>
                  <a:pt x="1313498" y="2008823"/>
                  <a:pt x="1195388" y="2028825"/>
                </a:cubicBezTo>
                <a:cubicBezTo>
                  <a:pt x="1077278" y="2048828"/>
                  <a:pt x="1007111" y="2064544"/>
                  <a:pt x="822008" y="2058353"/>
                </a:cubicBezTo>
                <a:cubicBezTo>
                  <a:pt x="636905" y="2052162"/>
                  <a:pt x="393383" y="2036445"/>
                  <a:pt x="84772" y="1991678"/>
                </a:cubicBezTo>
                <a:cubicBezTo>
                  <a:pt x="59055" y="1820228"/>
                  <a:pt x="20955" y="1693545"/>
                  <a:pt x="0" y="1510665"/>
                </a:cubicBezTo>
                <a:cubicBezTo>
                  <a:pt x="218122" y="1582103"/>
                  <a:pt x="264002" y="1587818"/>
                  <a:pt x="374333" y="1608773"/>
                </a:cubicBezTo>
                <a:cubicBezTo>
                  <a:pt x="484664" y="1629728"/>
                  <a:pt x="580073" y="1636395"/>
                  <a:pt x="661987" y="1636395"/>
                </a:cubicBezTo>
                <a:cubicBezTo>
                  <a:pt x="770573" y="1636395"/>
                  <a:pt x="885825" y="1624013"/>
                  <a:pt x="950595" y="1600200"/>
                </a:cubicBezTo>
                <a:cubicBezTo>
                  <a:pt x="1015365" y="1576388"/>
                  <a:pt x="1046798" y="1541145"/>
                  <a:pt x="1046798" y="1493520"/>
                </a:cubicBezTo>
                <a:cubicBezTo>
                  <a:pt x="1046798" y="1477328"/>
                  <a:pt x="1043940" y="1462088"/>
                  <a:pt x="1037273" y="1447800"/>
                </a:cubicBezTo>
                <a:cubicBezTo>
                  <a:pt x="1030605" y="1433513"/>
                  <a:pt x="1019175" y="1416368"/>
                  <a:pt x="1002030" y="1398270"/>
                </a:cubicBezTo>
                <a:cubicBezTo>
                  <a:pt x="984885" y="1380173"/>
                  <a:pt x="959168" y="1360170"/>
                  <a:pt x="926783" y="1338263"/>
                </a:cubicBezTo>
                <a:lnTo>
                  <a:pt x="545783" y="1106805"/>
                </a:lnTo>
                <a:cubicBezTo>
                  <a:pt x="462915" y="1054418"/>
                  <a:pt x="405765" y="1016318"/>
                  <a:pt x="373380" y="992505"/>
                </a:cubicBezTo>
                <a:cubicBezTo>
                  <a:pt x="306705" y="944880"/>
                  <a:pt x="255270" y="900113"/>
                  <a:pt x="219075" y="858203"/>
                </a:cubicBezTo>
                <a:cubicBezTo>
                  <a:pt x="181927" y="817245"/>
                  <a:pt x="155258" y="774382"/>
                  <a:pt x="138113" y="731520"/>
                </a:cubicBezTo>
                <a:cubicBezTo>
                  <a:pt x="120968" y="688657"/>
                  <a:pt x="112395" y="642938"/>
                  <a:pt x="112395" y="595313"/>
                </a:cubicBezTo>
                <a:cubicBezTo>
                  <a:pt x="112395" y="538163"/>
                  <a:pt x="116205" y="481965"/>
                  <a:pt x="142875" y="426720"/>
                </a:cubicBezTo>
                <a:cubicBezTo>
                  <a:pt x="169545" y="371475"/>
                  <a:pt x="219075" y="281940"/>
                  <a:pt x="273368" y="234315"/>
                </a:cubicBezTo>
                <a:cubicBezTo>
                  <a:pt x="326708" y="186690"/>
                  <a:pt x="398145" y="125730"/>
                  <a:pt x="486728" y="91440"/>
                </a:cubicBezTo>
                <a:cubicBezTo>
                  <a:pt x="575310" y="56197"/>
                  <a:pt x="670560" y="32385"/>
                  <a:pt x="771525" y="20003"/>
                </a:cubicBezTo>
                <a:cubicBezTo>
                  <a:pt x="872490" y="7620"/>
                  <a:pt x="1082040" y="0"/>
                  <a:pt x="108204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98D6FF4-4AB5-46F7-BE53-76D18B50CF58}"/>
              </a:ext>
            </a:extLst>
          </p:cNvPr>
          <p:cNvSpPr/>
          <p:nvPr/>
        </p:nvSpPr>
        <p:spPr>
          <a:xfrm>
            <a:off x="3732110" y="2452319"/>
            <a:ext cx="2047875" cy="2000250"/>
          </a:xfrm>
          <a:custGeom>
            <a:avLst/>
            <a:gdLst>
              <a:gd name="connsiteX0" fmla="*/ 0 w 2047875"/>
              <a:gd name="connsiteY0" fmla="*/ 0 h 2000250"/>
              <a:gd name="connsiteX1" fmla="*/ 2050732 w 2047875"/>
              <a:gd name="connsiteY1" fmla="*/ 0 h 2000250"/>
              <a:gd name="connsiteX2" fmla="*/ 1956435 w 2047875"/>
              <a:gd name="connsiteY2" fmla="*/ 448628 h 2000250"/>
              <a:gd name="connsiteX3" fmla="*/ 1309688 w 2047875"/>
              <a:gd name="connsiteY3" fmla="*/ 432435 h 2000250"/>
              <a:gd name="connsiteX4" fmla="*/ 1243965 w 2047875"/>
              <a:gd name="connsiteY4" fmla="*/ 2000250 h 2000250"/>
              <a:gd name="connsiteX5" fmla="*/ 617220 w 2047875"/>
              <a:gd name="connsiteY5" fmla="*/ 2000250 h 2000250"/>
              <a:gd name="connsiteX6" fmla="*/ 701992 w 2047875"/>
              <a:gd name="connsiteY6" fmla="*/ 432435 h 2000250"/>
              <a:gd name="connsiteX7" fmla="*/ 88582 w 2047875"/>
              <a:gd name="connsiteY7" fmla="*/ 448628 h 2000250"/>
              <a:gd name="connsiteX8" fmla="*/ 0 w 2047875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2000250">
                <a:moveTo>
                  <a:pt x="0" y="0"/>
                </a:moveTo>
                <a:cubicBezTo>
                  <a:pt x="268605" y="1905"/>
                  <a:pt x="2050732" y="0"/>
                  <a:pt x="2050732" y="0"/>
                </a:cubicBezTo>
                <a:cubicBezTo>
                  <a:pt x="2050732" y="0"/>
                  <a:pt x="1956435" y="422910"/>
                  <a:pt x="1956435" y="448628"/>
                </a:cubicBezTo>
                <a:cubicBezTo>
                  <a:pt x="1754505" y="438150"/>
                  <a:pt x="1309688" y="432435"/>
                  <a:pt x="1309688" y="432435"/>
                </a:cubicBezTo>
                <a:cubicBezTo>
                  <a:pt x="1295400" y="604838"/>
                  <a:pt x="1243965" y="1878330"/>
                  <a:pt x="1243965" y="2000250"/>
                </a:cubicBezTo>
                <a:cubicBezTo>
                  <a:pt x="1088707" y="1998345"/>
                  <a:pt x="794385" y="1998345"/>
                  <a:pt x="617220" y="2000250"/>
                </a:cubicBezTo>
                <a:cubicBezTo>
                  <a:pt x="663892" y="1525905"/>
                  <a:pt x="692467" y="1002982"/>
                  <a:pt x="701992" y="432435"/>
                </a:cubicBezTo>
                <a:lnTo>
                  <a:pt x="88582" y="4486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31BFEEA-5222-4498-BD22-D4B2730B4C4C}"/>
              </a:ext>
            </a:extLst>
          </p:cNvPr>
          <p:cNvSpPr/>
          <p:nvPr/>
        </p:nvSpPr>
        <p:spPr>
          <a:xfrm>
            <a:off x="5613681" y="2461380"/>
            <a:ext cx="1943100" cy="2000250"/>
          </a:xfrm>
          <a:custGeom>
            <a:avLst/>
            <a:gdLst>
              <a:gd name="connsiteX0" fmla="*/ 275272 w 1943100"/>
              <a:gd name="connsiteY0" fmla="*/ 0 h 2000250"/>
              <a:gd name="connsiteX1" fmla="*/ 1946910 w 1943100"/>
              <a:gd name="connsiteY1" fmla="*/ 0 h 2000250"/>
              <a:gd name="connsiteX2" fmla="*/ 1864995 w 1943100"/>
              <a:gd name="connsiteY2" fmla="*/ 438150 h 2000250"/>
              <a:gd name="connsiteX3" fmla="*/ 851535 w 1943100"/>
              <a:gd name="connsiteY3" fmla="*/ 433388 h 2000250"/>
              <a:gd name="connsiteX4" fmla="*/ 822007 w 1943100"/>
              <a:gd name="connsiteY4" fmla="*/ 770572 h 2000250"/>
              <a:gd name="connsiteX5" fmla="*/ 1725930 w 1943100"/>
              <a:gd name="connsiteY5" fmla="*/ 764857 h 2000250"/>
              <a:gd name="connsiteX6" fmla="*/ 1695450 w 1943100"/>
              <a:gd name="connsiteY6" fmla="*/ 1211580 h 2000250"/>
              <a:gd name="connsiteX7" fmla="*/ 789622 w 1943100"/>
              <a:gd name="connsiteY7" fmla="*/ 1219200 h 2000250"/>
              <a:gd name="connsiteX8" fmla="*/ 741997 w 1943100"/>
              <a:gd name="connsiteY8" fmla="*/ 1575435 h 2000250"/>
              <a:gd name="connsiteX9" fmla="*/ 1867852 w 1943100"/>
              <a:gd name="connsiteY9" fmla="*/ 1551623 h 2000250"/>
              <a:gd name="connsiteX10" fmla="*/ 1778318 w 1943100"/>
              <a:gd name="connsiteY10" fmla="*/ 2000250 h 2000250"/>
              <a:gd name="connsiteX11" fmla="*/ 0 w 1943100"/>
              <a:gd name="connsiteY11" fmla="*/ 2000250 h 2000250"/>
              <a:gd name="connsiteX12" fmla="*/ 275272 w 194310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2000250">
                <a:moveTo>
                  <a:pt x="275272" y="0"/>
                </a:moveTo>
                <a:cubicBezTo>
                  <a:pt x="531495" y="1905"/>
                  <a:pt x="1691640" y="1905"/>
                  <a:pt x="1946910" y="0"/>
                </a:cubicBezTo>
                <a:cubicBezTo>
                  <a:pt x="1946910" y="0"/>
                  <a:pt x="1864995" y="402907"/>
                  <a:pt x="1864995" y="438150"/>
                </a:cubicBezTo>
                <a:cubicBezTo>
                  <a:pt x="1655445" y="430530"/>
                  <a:pt x="967740" y="429578"/>
                  <a:pt x="851535" y="433388"/>
                </a:cubicBezTo>
                <a:lnTo>
                  <a:pt x="822007" y="770572"/>
                </a:lnTo>
                <a:cubicBezTo>
                  <a:pt x="949643" y="773430"/>
                  <a:pt x="1463040" y="771525"/>
                  <a:pt x="1725930" y="764857"/>
                </a:cubicBezTo>
                <a:cubicBezTo>
                  <a:pt x="1715452" y="889635"/>
                  <a:pt x="1704975" y="1039178"/>
                  <a:pt x="1695450" y="1211580"/>
                </a:cubicBezTo>
                <a:cubicBezTo>
                  <a:pt x="1507807" y="1209675"/>
                  <a:pt x="974407" y="1212532"/>
                  <a:pt x="789622" y="1219200"/>
                </a:cubicBezTo>
                <a:lnTo>
                  <a:pt x="741997" y="1575435"/>
                </a:lnTo>
                <a:cubicBezTo>
                  <a:pt x="741997" y="1575435"/>
                  <a:pt x="1750695" y="1559243"/>
                  <a:pt x="1867852" y="1551623"/>
                </a:cubicBezTo>
                <a:cubicBezTo>
                  <a:pt x="1854518" y="1696403"/>
                  <a:pt x="1786890" y="1845945"/>
                  <a:pt x="1778318" y="2000250"/>
                </a:cubicBezTo>
                <a:cubicBezTo>
                  <a:pt x="1513523" y="1998345"/>
                  <a:pt x="0" y="2000250"/>
                  <a:pt x="0" y="2000250"/>
                </a:cubicBezTo>
                <a:cubicBezTo>
                  <a:pt x="26670" y="1747838"/>
                  <a:pt x="275272" y="0"/>
                  <a:pt x="275272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3B32BC-9A56-45C0-84DF-EF67EB77D23F}"/>
              </a:ext>
            </a:extLst>
          </p:cNvPr>
          <p:cNvSpPr/>
          <p:nvPr/>
        </p:nvSpPr>
        <p:spPr>
          <a:xfrm>
            <a:off x="7675414" y="2462415"/>
            <a:ext cx="1895475" cy="2000250"/>
          </a:xfrm>
          <a:custGeom>
            <a:avLst/>
            <a:gdLst>
              <a:gd name="connsiteX0" fmla="*/ 197168 w 1895475"/>
              <a:gd name="connsiteY0" fmla="*/ 0 h 2000250"/>
              <a:gd name="connsiteX1" fmla="*/ 813435 w 1895475"/>
              <a:gd name="connsiteY1" fmla="*/ 0 h 2000250"/>
              <a:gd name="connsiteX2" fmla="*/ 954405 w 1895475"/>
              <a:gd name="connsiteY2" fmla="*/ 1248728 h 2000250"/>
              <a:gd name="connsiteX3" fmla="*/ 1272540 w 1895475"/>
              <a:gd name="connsiteY3" fmla="*/ 0 h 2000250"/>
              <a:gd name="connsiteX4" fmla="*/ 1899285 w 1895475"/>
              <a:gd name="connsiteY4" fmla="*/ 0 h 2000250"/>
              <a:gd name="connsiteX5" fmla="*/ 1849755 w 1895475"/>
              <a:gd name="connsiteY5" fmla="*/ 2000250 h 2000250"/>
              <a:gd name="connsiteX6" fmla="*/ 1435418 w 1895475"/>
              <a:gd name="connsiteY6" fmla="*/ 2000250 h 2000250"/>
              <a:gd name="connsiteX7" fmla="*/ 1478280 w 1895475"/>
              <a:gd name="connsiteY7" fmla="*/ 571500 h 2000250"/>
              <a:gd name="connsiteX8" fmla="*/ 1115378 w 1895475"/>
              <a:gd name="connsiteY8" fmla="*/ 2000250 h 2000250"/>
              <a:gd name="connsiteX9" fmla="*/ 706755 w 1895475"/>
              <a:gd name="connsiteY9" fmla="*/ 2000250 h 2000250"/>
              <a:gd name="connsiteX10" fmla="*/ 529590 w 1895475"/>
              <a:gd name="connsiteY10" fmla="*/ 574357 h 2000250"/>
              <a:gd name="connsiteX11" fmla="*/ 398145 w 1895475"/>
              <a:gd name="connsiteY11" fmla="*/ 1812607 h 2000250"/>
              <a:gd name="connsiteX12" fmla="*/ 394335 w 1895475"/>
              <a:gd name="connsiteY12" fmla="*/ 2000250 h 2000250"/>
              <a:gd name="connsiteX13" fmla="*/ 0 w 1895475"/>
              <a:gd name="connsiteY13" fmla="*/ 2000250 h 2000250"/>
              <a:gd name="connsiteX14" fmla="*/ 197168 w 1895475"/>
              <a:gd name="connsiteY14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000250">
                <a:moveTo>
                  <a:pt x="197168" y="0"/>
                </a:moveTo>
                <a:cubicBezTo>
                  <a:pt x="333375" y="1905"/>
                  <a:pt x="681038" y="1905"/>
                  <a:pt x="813435" y="0"/>
                </a:cubicBezTo>
                <a:cubicBezTo>
                  <a:pt x="822960" y="83820"/>
                  <a:pt x="922973" y="1024890"/>
                  <a:pt x="954405" y="1248728"/>
                </a:cubicBezTo>
                <a:cubicBezTo>
                  <a:pt x="986790" y="1095375"/>
                  <a:pt x="1253490" y="90488"/>
                  <a:pt x="1272540" y="0"/>
                </a:cubicBezTo>
                <a:cubicBezTo>
                  <a:pt x="1383030" y="1905"/>
                  <a:pt x="1770697" y="1905"/>
                  <a:pt x="1899285" y="0"/>
                </a:cubicBezTo>
                <a:cubicBezTo>
                  <a:pt x="1884997" y="329565"/>
                  <a:pt x="1848803" y="1905953"/>
                  <a:pt x="1849755" y="2000250"/>
                </a:cubicBezTo>
                <a:cubicBezTo>
                  <a:pt x="1752600" y="1998345"/>
                  <a:pt x="1518285" y="1998345"/>
                  <a:pt x="1435418" y="2000250"/>
                </a:cubicBezTo>
                <a:cubicBezTo>
                  <a:pt x="1441132" y="1912620"/>
                  <a:pt x="1480185" y="642938"/>
                  <a:pt x="1478280" y="571500"/>
                </a:cubicBezTo>
                <a:lnTo>
                  <a:pt x="1115378" y="2000250"/>
                </a:lnTo>
                <a:cubicBezTo>
                  <a:pt x="1019175" y="1998345"/>
                  <a:pt x="801053" y="1998345"/>
                  <a:pt x="706755" y="2000250"/>
                </a:cubicBezTo>
                <a:cubicBezTo>
                  <a:pt x="706755" y="2000250"/>
                  <a:pt x="537210" y="636270"/>
                  <a:pt x="529590" y="574357"/>
                </a:cubicBezTo>
                <a:lnTo>
                  <a:pt x="398145" y="1812607"/>
                </a:lnTo>
                <a:lnTo>
                  <a:pt x="394335" y="2000250"/>
                </a:lnTo>
                <a:cubicBezTo>
                  <a:pt x="292418" y="1998345"/>
                  <a:pt x="95250" y="1998345"/>
                  <a:pt x="0" y="2000250"/>
                </a:cubicBezTo>
                <a:lnTo>
                  <a:pt x="19716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5846254" y="439023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7709113" y="56692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687778" y="-2533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3839696" y="32969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764259" y="1317907"/>
            <a:ext cx="4842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Основна цел на проекта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A55DDC-9A10-4F03-80E4-F3E9291DA507}"/>
              </a:ext>
            </a:extLst>
          </p:cNvPr>
          <p:cNvSpPr txBox="1"/>
          <p:nvPr/>
        </p:nvSpPr>
        <p:spPr>
          <a:xfrm>
            <a:off x="470234" y="3640762"/>
            <a:ext cx="505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/>
              <a:t>Целта на проекта е изграждане на </a:t>
            </a:r>
            <a:r>
              <a:rPr lang="en-US" sz="1800" dirty="0"/>
              <a:t>STEM </a:t>
            </a:r>
            <a:r>
              <a:rPr lang="bg-BG" sz="1800" dirty="0"/>
              <a:t>център и 3 ВОКС стаи </a:t>
            </a:r>
            <a:r>
              <a:rPr lang="en-US" sz="1800" dirty="0"/>
              <a:t>(</a:t>
            </a:r>
            <a:r>
              <a:rPr lang="bg-BG" sz="1800" dirty="0"/>
              <a:t>високотехнологично оборудвани класни стаи</a:t>
            </a:r>
            <a:r>
              <a:rPr lang="en-US" sz="1800" dirty="0"/>
              <a:t>)</a:t>
            </a:r>
            <a:r>
              <a:rPr lang="bg-BG" sz="1800" dirty="0"/>
              <a:t>.  </a:t>
            </a:r>
            <a:endParaRPr lang="en-US" sz="1800" dirty="0"/>
          </a:p>
        </p:txBody>
      </p:sp>
      <p:pic>
        <p:nvPicPr>
          <p:cNvPr id="4" name="Контейнер за картина 3">
            <a:extLst>
              <a:ext uri="{FF2B5EF4-FFF2-40B4-BE49-F238E27FC236}">
                <a16:creationId xmlns:a16="http://schemas.microsoft.com/office/drawing/2014/main" id="{AC94D943-3941-2672-08FE-7ECF4F06773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" b="1416"/>
          <a:stretch>
            <a:fillRect/>
          </a:stretch>
        </p:blipFill>
        <p:spPr>
          <a:xfrm>
            <a:off x="5072601" y="132305"/>
            <a:ext cx="6784903" cy="6593390"/>
          </a:xfrm>
        </p:spPr>
      </p:pic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dirty="0"/>
              <a:t>Значение на проекта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9753E-6800-4773-8FEC-13D6096A8F9A}"/>
              </a:ext>
            </a:extLst>
          </p:cNvPr>
          <p:cNvSpPr/>
          <p:nvPr/>
        </p:nvSpPr>
        <p:spPr>
          <a:xfrm>
            <a:off x="966857" y="2220756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7D979-4E52-424C-B95E-4D558E7E247B}"/>
              </a:ext>
            </a:extLst>
          </p:cNvPr>
          <p:cNvSpPr/>
          <p:nvPr/>
        </p:nvSpPr>
        <p:spPr>
          <a:xfrm>
            <a:off x="966856" y="2983607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452B3-65ED-48AE-B171-86EAD445C293}"/>
              </a:ext>
            </a:extLst>
          </p:cNvPr>
          <p:cNvSpPr/>
          <p:nvPr/>
        </p:nvSpPr>
        <p:spPr>
          <a:xfrm>
            <a:off x="966857" y="3746458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F6DD5-53DB-4B37-A716-ACEF7B4C31CC}"/>
              </a:ext>
            </a:extLst>
          </p:cNvPr>
          <p:cNvSpPr/>
          <p:nvPr/>
        </p:nvSpPr>
        <p:spPr>
          <a:xfrm>
            <a:off x="966856" y="4534873"/>
            <a:ext cx="505258" cy="50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EC0E6C-787F-4870-B3D6-0712F772756B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79E60-ED14-43D0-A143-CBBCEEF7439F}"/>
              </a:ext>
            </a:extLst>
          </p:cNvPr>
          <p:cNvGrpSpPr/>
          <p:nvPr/>
        </p:nvGrpSpPr>
        <p:grpSpPr>
          <a:xfrm>
            <a:off x="7749314" y="2985139"/>
            <a:ext cx="2275890" cy="1107320"/>
            <a:chOff x="5680238" y="2819083"/>
            <a:chExt cx="2068326" cy="1006331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C66949BE-DF4B-49E1-BF02-F09D52DA61BF}"/>
                </a:ext>
              </a:extLst>
            </p:cNvPr>
            <p:cNvSpPr/>
            <p:nvPr/>
          </p:nvSpPr>
          <p:spPr>
            <a:xfrm rot="19001817">
              <a:off x="6820892" y="2955615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956824E3-FE26-4824-8661-79BFFE9BC81B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B9F5A5B-1B45-47AE-8CA6-28EF26DA1B2B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E4D25887-73C9-41A7-90A8-F31D1267D6D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361AB7-EC81-4B63-8694-638ADE46C2D7}"/>
              </a:ext>
            </a:extLst>
          </p:cNvPr>
          <p:cNvSpPr txBox="1"/>
          <p:nvPr/>
        </p:nvSpPr>
        <p:spPr>
          <a:xfrm>
            <a:off x="1682239" y="2323406"/>
            <a:ext cx="543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Подобряване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на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условията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за обучение в STEM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дисциплините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4CBB4F-160D-40E6-9685-0771391CBEE7}"/>
              </a:ext>
            </a:extLst>
          </p:cNvPr>
          <p:cNvSpPr txBox="1"/>
          <p:nvPr/>
        </p:nvSpPr>
        <p:spPr>
          <a:xfrm>
            <a:off x="1684068" y="3043393"/>
            <a:ext cx="473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Осигуряване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на модерна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образователна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среда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DA1A3D-343F-4B01-BA6B-05571FCFB579}"/>
              </a:ext>
            </a:extLst>
          </p:cNvPr>
          <p:cNvSpPr txBox="1"/>
          <p:nvPr/>
        </p:nvSpPr>
        <p:spPr>
          <a:xfrm>
            <a:off x="1684068" y="3818407"/>
            <a:ext cx="473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Повишаване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на интереса на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учениците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към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науките</a:t>
            </a:r>
            <a:endParaRPr kumimoji="0" lang="ru-RU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84863B-93C4-4F50-A558-6CF047277853}"/>
              </a:ext>
            </a:extLst>
          </p:cNvPr>
          <p:cNvSpPr txBox="1"/>
          <p:nvPr/>
        </p:nvSpPr>
        <p:spPr>
          <a:xfrm>
            <a:off x="1684068" y="4574049"/>
            <a:ext cx="473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Подготовка на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учениците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за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професиите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на </a:t>
            </a:r>
            <a:r>
              <a:rPr kumimoji="0" lang="ru-RU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бъдещето</a:t>
            </a:r>
            <a:endParaRPr kumimoji="0" lang="ru-RU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7F59AE6-75A4-4330-9D38-9DCB0E4E461B}"/>
              </a:ext>
            </a:extLst>
          </p:cNvPr>
          <p:cNvSpPr>
            <a:spLocks noChangeAspect="1"/>
          </p:cNvSpPr>
          <p:nvPr/>
        </p:nvSpPr>
        <p:spPr>
          <a:xfrm>
            <a:off x="1038426" y="3837086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C33C3D02-53CB-4936-BC1F-C3636C620D31}"/>
              </a:ext>
            </a:extLst>
          </p:cNvPr>
          <p:cNvSpPr>
            <a:spLocks noChangeAspect="1"/>
          </p:cNvSpPr>
          <p:nvPr/>
        </p:nvSpPr>
        <p:spPr>
          <a:xfrm>
            <a:off x="1085510" y="3109263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1363CDB-300C-452C-BBA5-646BAF4D985D}"/>
              </a:ext>
            </a:extLst>
          </p:cNvPr>
          <p:cNvSpPr/>
          <p:nvPr/>
        </p:nvSpPr>
        <p:spPr>
          <a:xfrm rot="5400000">
            <a:off x="1085694" y="4662655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8578CB0F-C039-4873-ADDE-29F22D2B3046}"/>
              </a:ext>
            </a:extLst>
          </p:cNvPr>
          <p:cNvSpPr/>
          <p:nvPr/>
        </p:nvSpPr>
        <p:spPr>
          <a:xfrm>
            <a:off x="1094636" y="2284076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FC4FC6BE-3F27-473A-A5A1-A090D068689A}"/>
              </a:ext>
            </a:extLst>
          </p:cNvPr>
          <p:cNvSpPr>
            <a:spLocks noChangeAspect="1"/>
          </p:cNvSpPr>
          <p:nvPr/>
        </p:nvSpPr>
        <p:spPr>
          <a:xfrm>
            <a:off x="9790218" y="2532319"/>
            <a:ext cx="549921" cy="481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30FA73A-7ACA-4384-982C-DC15F2B981D3}"/>
              </a:ext>
            </a:extLst>
          </p:cNvPr>
          <p:cNvSpPr>
            <a:spLocks noChangeAspect="1"/>
          </p:cNvSpPr>
          <p:nvPr/>
        </p:nvSpPr>
        <p:spPr>
          <a:xfrm>
            <a:off x="7502728" y="2634945"/>
            <a:ext cx="398584" cy="3982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2F8A97-84EB-4CCF-94A9-551F01B2FE7E}"/>
              </a:ext>
            </a:extLst>
          </p:cNvPr>
          <p:cNvSpPr/>
          <p:nvPr/>
        </p:nvSpPr>
        <p:spPr>
          <a:xfrm rot="5400000">
            <a:off x="10253639" y="3704606"/>
            <a:ext cx="370884" cy="371431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Frame 1">
            <a:extLst>
              <a:ext uri="{FF2B5EF4-FFF2-40B4-BE49-F238E27FC236}">
                <a16:creationId xmlns:a16="http://schemas.microsoft.com/office/drawing/2014/main" id="{2ED52C47-3E1D-443E-8946-AF5195DEE41E}"/>
              </a:ext>
            </a:extLst>
          </p:cNvPr>
          <p:cNvSpPr/>
          <p:nvPr/>
        </p:nvSpPr>
        <p:spPr>
          <a:xfrm>
            <a:off x="7117922" y="3570524"/>
            <a:ext cx="386297" cy="52193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9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24DD738-EFA5-4A4E-8CA1-4731FAB86E05}"/>
              </a:ext>
            </a:extLst>
          </p:cNvPr>
          <p:cNvGrpSpPr/>
          <p:nvPr/>
        </p:nvGrpSpPr>
        <p:grpSpPr>
          <a:xfrm>
            <a:off x="5656364" y="5285970"/>
            <a:ext cx="600452" cy="613322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57" name="Donut 1">
              <a:extLst>
                <a:ext uri="{FF2B5EF4-FFF2-40B4-BE49-F238E27FC236}">
                  <a16:creationId xmlns:a16="http://schemas.microsoft.com/office/drawing/2014/main" id="{461E0759-E7EE-4FEF-986A-60E192683638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E4B2D71B-A0C7-4430-9928-A3F014081C2E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dirty="0"/>
              <a:t>Етапи на изпълнение</a:t>
            </a:r>
            <a:endParaRPr lang="en-US" dirty="0"/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ED9974C4-478E-4588-BF78-DBAAB030E765}"/>
              </a:ext>
            </a:extLst>
          </p:cNvPr>
          <p:cNvSpPr/>
          <p:nvPr/>
        </p:nvSpPr>
        <p:spPr>
          <a:xfrm>
            <a:off x="5987802" y="3743901"/>
            <a:ext cx="1218502" cy="236038"/>
          </a:xfrm>
          <a:prstGeom prst="chevron">
            <a:avLst>
              <a:gd name="adj" fmla="val 3992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Chevron 11">
            <a:extLst>
              <a:ext uri="{FF2B5EF4-FFF2-40B4-BE49-F238E27FC236}">
                <a16:creationId xmlns:a16="http://schemas.microsoft.com/office/drawing/2014/main" id="{826D43D2-F660-4AD4-B674-7FB46260AF71}"/>
              </a:ext>
            </a:extLst>
          </p:cNvPr>
          <p:cNvSpPr/>
          <p:nvPr/>
        </p:nvSpPr>
        <p:spPr>
          <a:xfrm>
            <a:off x="1152524" y="3730058"/>
            <a:ext cx="1255253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Chevron 19">
            <a:extLst>
              <a:ext uri="{FF2B5EF4-FFF2-40B4-BE49-F238E27FC236}">
                <a16:creationId xmlns:a16="http://schemas.microsoft.com/office/drawing/2014/main" id="{51E31419-CCDB-40D8-B898-47AB5DCD4003}"/>
              </a:ext>
            </a:extLst>
          </p:cNvPr>
          <p:cNvSpPr/>
          <p:nvPr/>
        </p:nvSpPr>
        <p:spPr>
          <a:xfrm>
            <a:off x="2736541" y="3756614"/>
            <a:ext cx="1301134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Chevron 27">
            <a:extLst>
              <a:ext uri="{FF2B5EF4-FFF2-40B4-BE49-F238E27FC236}">
                <a16:creationId xmlns:a16="http://schemas.microsoft.com/office/drawing/2014/main" id="{DC69A51A-0245-4349-9298-4ADACB90CE5E}"/>
              </a:ext>
            </a:extLst>
          </p:cNvPr>
          <p:cNvSpPr/>
          <p:nvPr/>
        </p:nvSpPr>
        <p:spPr>
          <a:xfrm>
            <a:off x="4358129" y="3730058"/>
            <a:ext cx="1309446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6D9599-9AD9-4545-8B4A-ACC80847C403}"/>
              </a:ext>
            </a:extLst>
          </p:cNvPr>
          <p:cNvCxnSpPr>
            <a:cxnSpLocks/>
          </p:cNvCxnSpPr>
          <p:nvPr/>
        </p:nvCxnSpPr>
        <p:spPr>
          <a:xfrm flipH="1" flipV="1">
            <a:off x="991089" y="2601826"/>
            <a:ext cx="15205" cy="128016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C70060-27C9-4D4B-B9B9-09C2F51DCC7E}"/>
              </a:ext>
            </a:extLst>
          </p:cNvPr>
          <p:cNvCxnSpPr>
            <a:cxnSpLocks/>
          </p:cNvCxnSpPr>
          <p:nvPr/>
        </p:nvCxnSpPr>
        <p:spPr>
          <a:xfrm>
            <a:off x="2579588" y="3861920"/>
            <a:ext cx="1" cy="128016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A8999E-5AE1-4A5D-B901-407F4A27B462}"/>
              </a:ext>
            </a:extLst>
          </p:cNvPr>
          <p:cNvCxnSpPr>
            <a:cxnSpLocks/>
          </p:cNvCxnSpPr>
          <p:nvPr/>
        </p:nvCxnSpPr>
        <p:spPr>
          <a:xfrm flipV="1">
            <a:off x="4174924" y="2583922"/>
            <a:ext cx="0" cy="128016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451581-9183-410B-8ADB-530208E698BA}"/>
              </a:ext>
            </a:extLst>
          </p:cNvPr>
          <p:cNvCxnSpPr>
            <a:cxnSpLocks/>
          </p:cNvCxnSpPr>
          <p:nvPr/>
        </p:nvCxnSpPr>
        <p:spPr>
          <a:xfrm>
            <a:off x="5827688" y="3851392"/>
            <a:ext cx="0" cy="1341594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F353A542-DE71-48E5-8116-933AA7B7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13" y="1849686"/>
            <a:ext cx="22568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Планиране и проектиране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CE603E83-E92E-42FB-A72B-DE72D6B7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350" y="5126287"/>
            <a:ext cx="258703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Ремонтни и строително-монтажни дейности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6A49C0C4-FA7F-49D4-A2EC-25B9288A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310" y="1788131"/>
            <a:ext cx="17844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Доставка и </a:t>
            </a:r>
            <a:r>
              <a:rPr kumimoji="0" lang="ru-RU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инсталация</a:t>
            </a: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 на </a:t>
            </a:r>
            <a:r>
              <a:rPr kumimoji="0" lang="ru-RU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оборудване</a:t>
            </a:r>
            <a:endParaRPr kumimoji="0" lang="ru-RU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39A1C9FA-089F-4B3D-B99C-AA8EFF9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597" y="5142080"/>
            <a:ext cx="157742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Обучение на </a:t>
            </a:r>
            <a:r>
              <a:rPr kumimoji="0" lang="ru-RU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учителите</a:t>
            </a: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 и </a:t>
            </a:r>
            <a:r>
              <a:rPr kumimoji="0" lang="ru-RU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тестова</a:t>
            </a: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kumimoji="0" lang="ru-RU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експлоатация</a:t>
            </a:r>
            <a:endParaRPr kumimoji="0" lang="ru-RU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A498E54-E24B-484E-A415-1E9F234B1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935" y="1849686"/>
            <a:ext cx="172319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Официално въвеждане в експлоатация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E42BFD25-0FA6-4F92-BBBA-47FB27A31CB6}"/>
              </a:ext>
            </a:extLst>
          </p:cNvPr>
          <p:cNvSpPr>
            <a:spLocks noChangeAspect="1"/>
          </p:cNvSpPr>
          <p:nvPr/>
        </p:nvSpPr>
        <p:spPr>
          <a:xfrm>
            <a:off x="3770579" y="1813247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23D29F28-F946-4763-B6F0-2704C7ED296E}"/>
              </a:ext>
            </a:extLst>
          </p:cNvPr>
          <p:cNvSpPr>
            <a:spLocks noChangeAspect="1"/>
          </p:cNvSpPr>
          <p:nvPr/>
        </p:nvSpPr>
        <p:spPr>
          <a:xfrm>
            <a:off x="2268132" y="5186323"/>
            <a:ext cx="571334" cy="570906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033CC2A7-43E5-47E3-9660-4ED5F31D6CCC}"/>
              </a:ext>
            </a:extLst>
          </p:cNvPr>
          <p:cNvSpPr>
            <a:spLocks noChangeAspect="1"/>
          </p:cNvSpPr>
          <p:nvPr/>
        </p:nvSpPr>
        <p:spPr>
          <a:xfrm>
            <a:off x="695369" y="1915928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1CEED5B-E822-99C5-8B13-BA203113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17" y="1915928"/>
            <a:ext cx="591363" cy="202404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AE92B84-9FB4-F2DD-2F13-1FDBB57B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31" y="3763103"/>
            <a:ext cx="1266063" cy="237765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6BB88B7E-AF9A-3990-2CE6-574CDDA18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674" y="3825285"/>
            <a:ext cx="109738" cy="1353429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1592EDC4-51BA-F28D-3F6E-9896FD382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006" y="5257685"/>
            <a:ext cx="573074" cy="566977"/>
          </a:xfrm>
          <a:prstGeom prst="rect">
            <a:avLst/>
          </a:prstGeom>
        </p:spPr>
      </p:pic>
      <p:sp>
        <p:nvSpPr>
          <p:cNvPr id="9" name="직사각형 113">
            <a:extLst>
              <a:ext uri="{FF2B5EF4-FFF2-40B4-BE49-F238E27FC236}">
                <a16:creationId xmlns:a16="http://schemas.microsoft.com/office/drawing/2014/main" id="{CCE04532-61E4-A4EE-94C9-E26C4D379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129" y="5126287"/>
            <a:ext cx="15651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charset="0"/>
              </a:rPr>
              <a:t>Оценка и отчетност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dirty="0"/>
              <a:t>Финансов план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4A2F68-454F-44E1-B426-7390F3986A72}"/>
              </a:ext>
            </a:extLst>
          </p:cNvPr>
          <p:cNvSpPr txBox="1"/>
          <p:nvPr/>
        </p:nvSpPr>
        <p:spPr>
          <a:xfrm>
            <a:off x="6280438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Text Here</a:t>
            </a:r>
            <a:endParaRPr kumimoji="0" lang="en-JM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58746E-F2C5-473F-86DE-7DF4498F9C9C}"/>
              </a:ext>
            </a:extLst>
          </p:cNvPr>
          <p:cNvSpPr txBox="1"/>
          <p:nvPr/>
        </p:nvSpPr>
        <p:spPr>
          <a:xfrm>
            <a:off x="8017654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Text Here</a:t>
            </a:r>
            <a:endParaRPr kumimoji="0" lang="en-JM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BAD3FB-B394-4547-9FC5-4AF93C4B35EB}"/>
              </a:ext>
            </a:extLst>
          </p:cNvPr>
          <p:cNvSpPr/>
          <p:nvPr/>
        </p:nvSpPr>
        <p:spPr>
          <a:xfrm>
            <a:off x="1253952" y="1818757"/>
            <a:ext cx="792088" cy="35605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4B8ADC-D201-4086-BB61-7AA6048CE4BD}"/>
              </a:ext>
            </a:extLst>
          </p:cNvPr>
          <p:cNvSpPr txBox="1"/>
          <p:nvPr/>
        </p:nvSpPr>
        <p:spPr>
          <a:xfrm>
            <a:off x="4543222" y="179200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Text Here</a:t>
            </a:r>
            <a:endParaRPr kumimoji="0" lang="en-JM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1" name="Parallelogram 15">
            <a:extLst>
              <a:ext uri="{FF2B5EF4-FFF2-40B4-BE49-F238E27FC236}">
                <a16:creationId xmlns:a16="http://schemas.microsoft.com/office/drawing/2014/main" id="{669E4638-5033-451E-88E6-3F4B1A84247F}"/>
              </a:ext>
            </a:extLst>
          </p:cNvPr>
          <p:cNvSpPr/>
          <p:nvPr/>
        </p:nvSpPr>
        <p:spPr>
          <a:xfrm flipH="1">
            <a:off x="1511264" y="3957229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Rectangle 30">
            <a:extLst>
              <a:ext uri="{FF2B5EF4-FFF2-40B4-BE49-F238E27FC236}">
                <a16:creationId xmlns:a16="http://schemas.microsoft.com/office/drawing/2014/main" id="{93418F2F-A622-465C-8406-3FCC6732D9BF}"/>
              </a:ext>
            </a:extLst>
          </p:cNvPr>
          <p:cNvSpPr/>
          <p:nvPr/>
        </p:nvSpPr>
        <p:spPr>
          <a:xfrm>
            <a:off x="1529158" y="4514205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Rounded Rectangle 10">
            <a:extLst>
              <a:ext uri="{FF2B5EF4-FFF2-40B4-BE49-F238E27FC236}">
                <a16:creationId xmlns:a16="http://schemas.microsoft.com/office/drawing/2014/main" id="{4B60AA54-7E43-40D0-A524-C3CE96799C8B}"/>
              </a:ext>
            </a:extLst>
          </p:cNvPr>
          <p:cNvSpPr/>
          <p:nvPr/>
        </p:nvSpPr>
        <p:spPr>
          <a:xfrm>
            <a:off x="1557044" y="2943294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Rounded Rectangle 6">
            <a:extLst>
              <a:ext uri="{FF2B5EF4-FFF2-40B4-BE49-F238E27FC236}">
                <a16:creationId xmlns:a16="http://schemas.microsoft.com/office/drawing/2014/main" id="{34CACDC4-7AB3-464B-9DFD-079C0097640B}"/>
              </a:ext>
            </a:extLst>
          </p:cNvPr>
          <p:cNvSpPr/>
          <p:nvPr/>
        </p:nvSpPr>
        <p:spPr>
          <a:xfrm>
            <a:off x="1516427" y="2391537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E0337F11-9FD9-4DBF-AF8E-32DBBC127378}"/>
              </a:ext>
            </a:extLst>
          </p:cNvPr>
          <p:cNvSpPr/>
          <p:nvPr/>
        </p:nvSpPr>
        <p:spPr>
          <a:xfrm rot="2700000">
            <a:off x="1551843" y="3388170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Контейнер за съдържание 4">
            <a:extLst>
              <a:ext uri="{FF2B5EF4-FFF2-40B4-BE49-F238E27FC236}">
                <a16:creationId xmlns:a16="http://schemas.microsoft.com/office/drawing/2014/main" id="{B557B3C2-A9AB-F701-518A-AF9735009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40" y="1818757"/>
            <a:ext cx="9393719" cy="35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2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2F59-7BEA-EC05-25FF-EAC3E75E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B4E72-F188-E919-84F4-94B673143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dirty="0"/>
              <a:t>Приложение в учебния процес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E5C9E3-9B4B-F752-7C8D-1820EF810C75}"/>
              </a:ext>
            </a:extLst>
          </p:cNvPr>
          <p:cNvSpPr txBox="1"/>
          <p:nvPr/>
        </p:nvSpPr>
        <p:spPr>
          <a:xfrm>
            <a:off x="6280438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Text Here</a:t>
            </a:r>
            <a:endParaRPr kumimoji="0" lang="en-JM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6B66539-AE1F-0445-445F-0D559C785085}"/>
              </a:ext>
            </a:extLst>
          </p:cNvPr>
          <p:cNvSpPr txBox="1"/>
          <p:nvPr/>
        </p:nvSpPr>
        <p:spPr>
          <a:xfrm>
            <a:off x="8017654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Text Here</a:t>
            </a:r>
            <a:endParaRPr kumimoji="0" lang="en-JM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93972C-64B0-F1E9-5CBD-D198D23391E7}"/>
              </a:ext>
            </a:extLst>
          </p:cNvPr>
          <p:cNvSpPr txBox="1"/>
          <p:nvPr/>
        </p:nvSpPr>
        <p:spPr>
          <a:xfrm>
            <a:off x="4543222" y="179200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Text Here</a:t>
            </a:r>
            <a:endParaRPr kumimoji="0" lang="en-JM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1" name="Parallelogram 15">
            <a:extLst>
              <a:ext uri="{FF2B5EF4-FFF2-40B4-BE49-F238E27FC236}">
                <a16:creationId xmlns:a16="http://schemas.microsoft.com/office/drawing/2014/main" id="{D1A4CF7C-3FF0-81AC-7769-2F53DA1D50B0}"/>
              </a:ext>
            </a:extLst>
          </p:cNvPr>
          <p:cNvSpPr/>
          <p:nvPr/>
        </p:nvSpPr>
        <p:spPr>
          <a:xfrm flipH="1">
            <a:off x="1511264" y="3957229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Rectangle 30">
            <a:extLst>
              <a:ext uri="{FF2B5EF4-FFF2-40B4-BE49-F238E27FC236}">
                <a16:creationId xmlns:a16="http://schemas.microsoft.com/office/drawing/2014/main" id="{E8CEE090-C843-5640-0FAF-CACE199C78E7}"/>
              </a:ext>
            </a:extLst>
          </p:cNvPr>
          <p:cNvSpPr/>
          <p:nvPr/>
        </p:nvSpPr>
        <p:spPr>
          <a:xfrm>
            <a:off x="1529158" y="4514205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Rounded Rectangle 10">
            <a:extLst>
              <a:ext uri="{FF2B5EF4-FFF2-40B4-BE49-F238E27FC236}">
                <a16:creationId xmlns:a16="http://schemas.microsoft.com/office/drawing/2014/main" id="{2E002D3F-E6F8-9AC7-1D51-A388DAD0460C}"/>
              </a:ext>
            </a:extLst>
          </p:cNvPr>
          <p:cNvSpPr/>
          <p:nvPr/>
        </p:nvSpPr>
        <p:spPr>
          <a:xfrm>
            <a:off x="1557044" y="2943294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Rounded Rectangle 6">
            <a:extLst>
              <a:ext uri="{FF2B5EF4-FFF2-40B4-BE49-F238E27FC236}">
                <a16:creationId xmlns:a16="http://schemas.microsoft.com/office/drawing/2014/main" id="{E860EEE6-7607-8F6B-F6A8-FB4F70677B4B}"/>
              </a:ext>
            </a:extLst>
          </p:cNvPr>
          <p:cNvSpPr/>
          <p:nvPr/>
        </p:nvSpPr>
        <p:spPr>
          <a:xfrm>
            <a:off x="1516427" y="2391537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6BD56E29-AE6D-EAB6-7502-5AAB7698FB63}"/>
              </a:ext>
            </a:extLst>
          </p:cNvPr>
          <p:cNvSpPr/>
          <p:nvPr/>
        </p:nvSpPr>
        <p:spPr>
          <a:xfrm rot="2700000">
            <a:off x="1551843" y="3388170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Контейнер за съдържание 4">
            <a:extLst>
              <a:ext uri="{FF2B5EF4-FFF2-40B4-BE49-F238E27FC236}">
                <a16:creationId xmlns:a16="http://schemas.microsoft.com/office/drawing/2014/main" id="{3AF25ED9-16B5-F1E5-9F31-3D1F89929831}"/>
              </a:ext>
            </a:extLst>
          </p:cNvPr>
          <p:cNvSpPr txBox="1">
            <a:spLocks/>
          </p:cNvSpPr>
          <p:nvPr/>
        </p:nvSpPr>
        <p:spPr>
          <a:xfrm>
            <a:off x="5711723" y="1762161"/>
            <a:ext cx="6185003" cy="36737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Обновена материална база – осигурява съвременна учебна среда, която ще насърчава креативността и експериментирането.</a:t>
            </a:r>
          </a:p>
          <a:p>
            <a:r>
              <a:rPr lang="bg-BG" dirty="0"/>
              <a:t>Технологична подкрепа на учебния процес – използване на специализирана техника, която помага за по-доброто разбиране на сложни научни концепции чрез практическо приложение.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BD03AAE-4C93-F296-3DB6-25ED2892A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983759"/>
            <a:ext cx="6446051" cy="56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273ADA-C0D9-493F-CB66-525C1A6B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5" y="227644"/>
            <a:ext cx="10515600" cy="1450236"/>
          </a:xfrm>
        </p:spPr>
        <p:txBody>
          <a:bodyPr/>
          <a:lstStyle/>
          <a:p>
            <a:r>
              <a:rPr lang="bg-BG" dirty="0"/>
              <a:t>Комфорт и удобство – подобрени условия за работа на учениците и техните учители чрез модерно оборудване и ергономични работни пространства.</a:t>
            </a:r>
          </a:p>
          <a:p>
            <a:endParaRPr lang="en-US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E6E024E-BDB4-490C-B60D-628C088668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4" y="2485747"/>
            <a:ext cx="2819547" cy="1762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F464B20-6E50-8AC0-29B8-896D6282B2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37" y="2098306"/>
            <a:ext cx="4532050" cy="4532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2A77DB-2469-4D5A-A52D-0BA38C641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30" y="2295330"/>
            <a:ext cx="3321699" cy="3321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927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F2FB251-2945-F9D5-E977-F644972D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421"/>
            <a:ext cx="10515600" cy="1370336"/>
          </a:xfrm>
        </p:spPr>
        <p:txBody>
          <a:bodyPr/>
          <a:lstStyle/>
          <a:p>
            <a:r>
              <a:rPr lang="en-US" dirty="0"/>
              <a:t>STEM </a:t>
            </a:r>
            <a:r>
              <a:rPr lang="bg-BG" dirty="0"/>
              <a:t>конструктори и интерактивни комплекти – иновативни инструменти, които правят обучението по – увлекателно и практически ориентирано.</a:t>
            </a:r>
          </a:p>
          <a:p>
            <a:endParaRPr lang="en-US" dirty="0"/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D427910F-3D82-91F3-B2C4-E95E5E4068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7" y="1393795"/>
            <a:ext cx="3350848" cy="273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6B670817-4A82-6F3F-8F8C-903B8A88B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09" y="1972137"/>
            <a:ext cx="3563710" cy="291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Картина 18">
            <a:extLst>
              <a:ext uri="{FF2B5EF4-FFF2-40B4-BE49-F238E27FC236}">
                <a16:creationId xmlns:a16="http://schemas.microsoft.com/office/drawing/2014/main" id="{7A4A176C-4C44-659A-D83F-E7341808B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9" y="1686757"/>
            <a:ext cx="3317562" cy="4452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3672FEF1-5264-35E3-121D-B82B19B37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97" y="4414359"/>
            <a:ext cx="3194511" cy="2127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496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225</TotalTime>
  <Words>323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Тема на Office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1602304: ОУ "Отец Паисий" - Искра</dc:creator>
  <cp:lastModifiedBy>User9</cp:lastModifiedBy>
  <cp:revision>6</cp:revision>
  <dcterms:created xsi:type="dcterms:W3CDTF">2025-03-18T14:04:32Z</dcterms:created>
  <dcterms:modified xsi:type="dcterms:W3CDTF">2025-03-31T07:48:08Z</dcterms:modified>
</cp:coreProperties>
</file>